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11" d="100"/>
          <a:sy n="111" d="100"/>
        </p:scale>
        <p:origin x="55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400" b="0" i="0" u="none" strike="noStrike">
                <a:solidFill>
                  <a:srgbClr val="1F2A37"/>
                </a:solidFill>
                <a:latin typeface="Calibri"/>
              </a:defRPr>
            </a:pPr>
            <a:r>
              <a:rPr lang="en-US" sz="1400" b="0" i="0" u="none" strike="noStrike">
                <a:solidFill>
                  <a:srgbClr val="1F2A37"/>
                </a:solidFill>
                <a:latin typeface="Calibri"/>
              </a:rPr>
              <a:t>Average Maturity by Domain (Test Data Example)</a:t>
            </a:r>
          </a:p>
        </c:rich>
      </c:tx>
      <c:overlay val="0"/>
    </c:title>
    <c:autoTitleDeleted val="0"/>
    <c:plotArea>
      <c:layout/>
      <c:barChart>
        <c:barDir val="col"/>
        <c:grouping val="clustered"/>
        <c:varyColors val="0"/>
        <c:ser>
          <c:idx val="0"/>
          <c:order val="0"/>
          <c:tx>
            <c:strRef>
              <c:f>Sheet1!$B$1</c:f>
              <c:strCache>
                <c:ptCount val="1"/>
                <c:pt idx="0">
                  <c:v>Average Maturity</c:v>
                </c:pt>
              </c:strCache>
            </c:strRef>
          </c:tx>
          <c:spPr>
            <a:solidFill>
              <a:srgbClr val="1F77B4"/>
            </a:solidFill>
            <a:effectLst/>
          </c:spPr>
          <c:invertIfNegative val="0"/>
          <c:dLbls>
            <c:numFmt formatCode="0.00" sourceLinked="0"/>
            <c:spPr>
              <a:noFill/>
              <a:ln>
                <a:noFill/>
              </a:ln>
              <a:effectLst/>
            </c:spPr>
            <c:txPr>
              <a:bodyPr/>
              <a:lstStyle/>
              <a:p>
                <a:pPr>
                  <a:defRPr sz="1100" b="1" i="0" u="none" strike="noStrike">
                    <a:solidFill>
                      <a:srgbClr val="1F4E79"/>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GOV</c:v>
                </c:pt>
                <c:pt idx="1">
                  <c:v>RISK</c:v>
                </c:pt>
                <c:pt idx="2">
                  <c:v>AILC</c:v>
                </c:pt>
                <c:pt idx="3">
                  <c:v>ASSET</c:v>
                </c:pt>
                <c:pt idx="4">
                  <c:v>IAM</c:v>
                </c:pt>
                <c:pt idx="5">
                  <c:v>PROTECT</c:v>
                </c:pt>
                <c:pt idx="6">
                  <c:v>DETECT</c:v>
                </c:pt>
                <c:pt idx="7">
                  <c:v>RESPOND</c:v>
                </c:pt>
                <c:pt idx="8">
                  <c:v>RECOVER</c:v>
                </c:pt>
                <c:pt idx="9">
                  <c:v>IMPROVE</c:v>
                </c:pt>
              </c:strCache>
            </c:strRef>
          </c:cat>
          <c:val>
            <c:numRef>
              <c:f>Sheet1!$B$2:$B$11</c:f>
              <c:numCache>
                <c:formatCode>General</c:formatCode>
                <c:ptCount val="10"/>
                <c:pt idx="0">
                  <c:v>2.38</c:v>
                </c:pt>
                <c:pt idx="1">
                  <c:v>2.2999999999999998</c:v>
                </c:pt>
                <c:pt idx="2">
                  <c:v>2.4</c:v>
                </c:pt>
                <c:pt idx="3">
                  <c:v>2.83</c:v>
                </c:pt>
                <c:pt idx="4">
                  <c:v>3.42</c:v>
                </c:pt>
                <c:pt idx="5">
                  <c:v>3.48</c:v>
                </c:pt>
                <c:pt idx="6">
                  <c:v>1.67</c:v>
                </c:pt>
                <c:pt idx="7">
                  <c:v>2.75</c:v>
                </c:pt>
                <c:pt idx="8">
                  <c:v>3</c:v>
                </c:pt>
                <c:pt idx="9">
                  <c:v>2.5499999999999998</c:v>
                </c:pt>
              </c:numCache>
            </c:numRef>
          </c:val>
          <c:extLst>
            <c:ext xmlns:c16="http://schemas.microsoft.com/office/drawing/2014/chart" uri="{C3380CC4-5D6E-409C-BE32-E72D297353CC}">
              <c16:uniqueId val="{00000000-920B-4F5B-AD4B-08681934599B}"/>
            </c:ext>
          </c:extLst>
        </c:ser>
        <c:dLbls>
          <c:showLegendKey val="0"/>
          <c:showVal val="1"/>
          <c:showCatName val="0"/>
          <c:showSerName val="0"/>
          <c:showPercent val="0"/>
          <c:showBubbleSize val="0"/>
        </c:dLbls>
        <c:gapWidth val="6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050" b="0" i="0" u="none" strike="noStrike">
                <a:solidFill>
                  <a:srgbClr val="1F2A37"/>
                </a:solidFill>
                <a:latin typeface="Calibri"/>
              </a:defRPr>
            </a:pPr>
            <a:endParaRPr lang="en-US"/>
          </a:p>
        </c:txPr>
        <c:crossAx val="2094734552"/>
        <c:crosses val="autoZero"/>
        <c:auto val="1"/>
        <c:lblAlgn val="ctr"/>
        <c:lblOffset val="100"/>
        <c:noMultiLvlLbl val="1"/>
      </c:catAx>
      <c:valAx>
        <c:axId val="2094734552"/>
        <c:scaling>
          <c:orientation val="minMax"/>
          <c:max val="5"/>
          <c:min val="0"/>
        </c:scaling>
        <c:delete val="0"/>
        <c:axPos val="l"/>
        <c:majorGridlines>
          <c:spPr>
            <a:ln w="9525" cap="flat">
              <a:solidFill>
                <a:srgbClr val="E1E8EF"/>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100" b="0" i="0" u="none" strike="noStrike">
                <a:solidFill>
                  <a:srgbClr val="5B6B7B"/>
                </a:solidFill>
                <a:latin typeface="Calibri"/>
              </a:defRPr>
            </a:pPr>
            <a:endParaRPr lang="en-US"/>
          </a:p>
        </c:txPr>
        <c:crossAx val="2094734554"/>
        <c:crosses val="autoZero"/>
        <c:crossBetween val="between"/>
        <c:majorUnit val="1"/>
      </c:valAx>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8086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This session walks through the toolkit files in the order you will use them: the Framework for orientation, the Manual as your reference, the Workbook for scoring, and the 90-Day Action Plan playbook for turning scores into work. The example workbook contains test data only.</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Manual is the authoritative source for control text. The Workbook is the execution artifact for scoring, filtering, and dashboarding. The RAICF adds only the regional layer: common gaps, shared strategies, and lightweight tools. It does not replace frameworks a jurisdiction already runs.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cycle builds on the last. Completed actions are verified and closed, deferred actions are re-prioritized, and controls at an acceptable maturity level shift from improvement to maintenance.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RAICF addresses three concerns: attacks against AI systems, attacks enabled by AI, and failures or misuse of AI with security or operational consequences. It does not provide legal advice.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Domains: GOV, RISK, AILC, ASSET, IAM, PROTECT, DETECT, RESPOND, RECOVER, IMPROVE. Control types: Directive, Preventive, Detective, Corrective / Responsive. These four types are also the four Lines of Effort in the 90-Day Action Plan.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no NIST SP 800-53 control corresponds, particularly for emerging AI-specific areas such as ethics, human oversight, or explainability, the Manual omits the field.</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Columns E and F use dropdown lists. Column I converts the selected score to a number automatically for the Dashboard; do not edit it. The assessment team primarily uses columns E and F.</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Lower scores are useful. They identify where support, planning, or improvement may provide the greatest benefit.</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Averages are scope-aware: only controls marked In Scope = Y are included. The test data workbook is not from any Bay Area jurisdiction and must not be read as regional findings.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Dashboard is also the leadership briefing and re-assessment artifact. It is regenerated at each re-assessment so progress is visible on the same scale over time. Before returning a workbook, confirm every in-scope control has a score and review unusually high or low scores.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3 pairs a regional strategy, what the region does together, with a response-enhancement pattern, what a local government adopts. Section 3.5 is the one-page summary.</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jurisdiction may sit in different bands for different Lines of Effort. The Controls Covered column in each tasker lists the control IDs the work advances, so progress traces directly to re-assessment scores. Some taskers cite controls from adjacent domains because of hybrid control types.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Taskers are written generically so any jurisdiction can execute them regardless of tooling. Jurisdictions may re-phase based on resources. Five of the ten LOE 3 taskers for this band are shown.</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template holds six taskers per Line of Effort, which matches the playbook guidance of five to seven per LOE for a realistic 90-day load. Use the same slide at day 90 to report what was completed, and again for the next cycle. The bottom line reminds leadership that maturity moves only where implementation and evidence support reassessment.</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Inclusion of a tool is informational and is not an endorsement or evidence that a control is satisfied. Do not send protected data to a tool or external model unless the data path, retention, and provider terms are understood. Do not create a parallel maturity score from tool output.</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timeframes on this slide are suggestions only; the framework lets each organization choose its own cadence.</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F4E79"/>
        </a:solidFill>
        <a:effectLst/>
      </p:bgPr>
    </p:bg>
    <p:spTree>
      <p:nvGrpSpPr>
        <p:cNvPr id="1" name=""/>
        <p:cNvGrpSpPr/>
        <p:nvPr/>
      </p:nvGrpSpPr>
      <p:grpSpPr>
        <a:xfrm>
          <a:off x="0" y="0"/>
          <a:ext cx="0" cy="0"/>
          <a:chOff x="0" y="0"/>
          <a:chExt cx="0" cy="0"/>
        </a:xfrm>
      </p:grpSpPr>
      <p:sp>
        <p:nvSpPr>
          <p:cNvPr id="2" name="Text 0"/>
          <p:cNvSpPr txBox="1"/>
          <p:nvPr/>
        </p:nvSpPr>
        <p:spPr>
          <a:xfrm>
            <a:off x="731520" y="1920240"/>
            <a:ext cx="10698480" cy="822960"/>
          </a:xfrm>
          <a:prstGeom prst="rect">
            <a:avLst/>
          </a:prstGeom>
          <a:noFill/>
          <a:ln/>
        </p:spPr>
        <p:txBody>
          <a:bodyPr wrap="square" lIns="0" tIns="0" rIns="0" bIns="0" rtlCol="0" anchor="ctr"/>
          <a:lstStyle/>
          <a:p>
            <a:pPr marL="0" indent="0">
              <a:buNone/>
            </a:pPr>
            <a:r>
              <a:rPr lang="en-US" sz="4800" b="1" dirty="0">
                <a:solidFill>
                  <a:srgbClr val="FFFFFF"/>
                </a:solidFill>
                <a:latin typeface="Calibri" pitchFamily="34" charset="0"/>
                <a:ea typeface="Calibri" pitchFamily="34" charset="-122"/>
                <a:cs typeface="Calibri" pitchFamily="34" charset="-120"/>
              </a:rPr>
              <a:t>Using the RAICF Toolkit</a:t>
            </a:r>
            <a:endParaRPr lang="en-US" sz="4800" dirty="0"/>
          </a:p>
        </p:txBody>
      </p:sp>
      <p:sp>
        <p:nvSpPr>
          <p:cNvPr id="3" name="Text 1"/>
          <p:cNvSpPr txBox="1"/>
          <p:nvPr/>
        </p:nvSpPr>
        <p:spPr>
          <a:xfrm>
            <a:off x="731520" y="2743200"/>
            <a:ext cx="10698480" cy="822960"/>
          </a:xfrm>
          <a:prstGeom prst="rect">
            <a:avLst/>
          </a:prstGeom>
          <a:noFill/>
          <a:ln/>
        </p:spPr>
        <p:txBody>
          <a:bodyPr wrap="square" lIns="0" tIns="0" rIns="0" bIns="0" rtlCol="0" anchor="ctr"/>
          <a:lstStyle/>
          <a:p>
            <a:pPr marL="0" indent="0">
              <a:buNone/>
            </a:pPr>
            <a:r>
              <a:rPr lang="en-US" sz="4000" b="1" dirty="0">
                <a:solidFill>
                  <a:srgbClr val="CADCFC"/>
                </a:solidFill>
                <a:latin typeface="Calibri" pitchFamily="34" charset="0"/>
                <a:ea typeface="Calibri" pitchFamily="34" charset="-122"/>
                <a:cs typeface="Calibri" pitchFamily="34" charset="-120"/>
              </a:rPr>
              <a:t>From Self-Assessment to 90-Day Action Plan</a:t>
            </a:r>
            <a:endParaRPr lang="en-US" sz="4000" dirty="0"/>
          </a:p>
        </p:txBody>
      </p:sp>
      <p:sp>
        <p:nvSpPr>
          <p:cNvPr id="4" name="Text 2"/>
          <p:cNvSpPr txBox="1"/>
          <p:nvPr/>
        </p:nvSpPr>
        <p:spPr>
          <a:xfrm>
            <a:off x="731520" y="3840480"/>
            <a:ext cx="10698480" cy="457200"/>
          </a:xfrm>
          <a:prstGeom prst="rect">
            <a:avLst/>
          </a:prstGeom>
          <a:noFill/>
          <a:ln/>
        </p:spPr>
        <p:txBody>
          <a:bodyPr wrap="square" lIns="0" tIns="0" rIns="0" bIns="0" rtlCol="0" anchor="ctr"/>
          <a:lstStyle/>
          <a:p>
            <a:pPr marL="0" indent="0">
              <a:buNone/>
            </a:pPr>
            <a:r>
              <a:rPr lang="en-US" sz="2200" dirty="0">
                <a:solidFill>
                  <a:srgbClr val="FFFFFF"/>
                </a:solidFill>
                <a:latin typeface="Calibri" pitchFamily="34" charset="0"/>
                <a:ea typeface="Calibri" pitchFamily="34" charset="-122"/>
                <a:cs typeface="Calibri" pitchFamily="34" charset="-120"/>
              </a:rPr>
              <a:t>2026 Bay Area UASI AI and Cybersecurity Project</a:t>
            </a:r>
            <a:endParaRPr lang="en-US" sz="2200" dirty="0"/>
          </a:p>
        </p:txBody>
      </p:sp>
      <p:sp>
        <p:nvSpPr>
          <p:cNvPr id="5" name="Text 3"/>
          <p:cNvSpPr txBox="1"/>
          <p:nvPr/>
        </p:nvSpPr>
        <p:spPr>
          <a:xfrm>
            <a:off x="731520" y="4343400"/>
            <a:ext cx="10698480" cy="411480"/>
          </a:xfrm>
          <a:prstGeom prst="rect">
            <a:avLst/>
          </a:prstGeom>
          <a:noFill/>
          <a:ln/>
        </p:spPr>
        <p:txBody>
          <a:bodyPr wrap="square" lIns="0" tIns="0" rIns="0" bIns="0" rtlCol="0" anchor="ctr"/>
          <a:lstStyle/>
          <a:p>
            <a:pPr marL="0" indent="0">
              <a:buNone/>
            </a:pPr>
            <a:r>
              <a:rPr lang="en-US" sz="1700" i="1" dirty="0">
                <a:solidFill>
                  <a:srgbClr val="CADCFC"/>
                </a:solidFill>
                <a:latin typeface="Calibri" pitchFamily="34" charset="0"/>
                <a:ea typeface="Calibri" pitchFamily="34" charset="-122"/>
                <a:cs typeface="Calibri" pitchFamily="34" charset="-120"/>
              </a:rPr>
              <a:t>How to use the Framework, Assessment Manual, Assessment Workbook, and 90-Day Action Plan playbook</a:t>
            </a:r>
            <a:endParaRPr lang="en-US" sz="1700" dirty="0"/>
          </a:p>
        </p:txBody>
      </p:sp>
      <p:sp>
        <p:nvSpPr>
          <p:cNvPr id="6" name="Text 4"/>
          <p:cNvSpPr txBox="1"/>
          <p:nvPr/>
        </p:nvSpPr>
        <p:spPr>
          <a:xfrm>
            <a:off x="731520" y="6217920"/>
            <a:ext cx="10698480" cy="274320"/>
          </a:xfrm>
          <a:prstGeom prst="rect">
            <a:avLst/>
          </a:prstGeom>
          <a:noFill/>
          <a:ln/>
        </p:spPr>
        <p:txBody>
          <a:bodyPr wrap="square" lIns="0" tIns="0" rIns="0" bIns="0" rtlCol="0" anchor="ctr"/>
          <a:lstStyle/>
          <a:p>
            <a:pPr marL="0" indent="0">
              <a:buNone/>
            </a:pPr>
            <a:r>
              <a:rPr lang="en-US" sz="1100" dirty="0">
                <a:solidFill>
                  <a:srgbClr val="CADCFC"/>
                </a:solidFill>
                <a:latin typeface="Calibri" pitchFamily="34" charset="0"/>
                <a:ea typeface="Calibri" pitchFamily="34" charset="-122"/>
                <a:cs typeface="Calibri" pitchFamily="34" charset="-120"/>
              </a:rPr>
              <a:t>A self-improvement process, not a formal audit, inspection, or compliance review.</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AFC"/>
        </a:solidFill>
        <a:effectLst/>
      </p:bgPr>
    </p:bg>
    <p:spTree>
      <p:nvGrpSpPr>
        <p:cNvPr id="1" name=""/>
        <p:cNvGrpSpPr/>
        <p:nvPr/>
      </p:nvGrpSpPr>
      <p:grpSpPr>
        <a:xfrm>
          <a:off x="0" y="0"/>
          <a:ext cx="0" cy="0"/>
          <a:chOff x="0" y="0"/>
          <a:chExt cx="0" cy="0"/>
        </a:xfrm>
      </p:grpSpPr>
      <p:sp>
        <p:nvSpPr>
          <p:cNvPr id="2" name="Shape 0"/>
          <p:cNvSpPr/>
          <p:nvPr/>
        </p:nvSpPr>
        <p:spPr>
          <a:xfrm>
            <a:off x="0" y="0"/>
            <a:ext cx="12188952" cy="914400"/>
          </a:xfrm>
          <a:prstGeom prst="rect">
            <a:avLst/>
          </a:prstGeom>
          <a:solidFill>
            <a:srgbClr val="1F4E79"/>
          </a:solidFill>
          <a:ln/>
        </p:spPr>
        <p:txBody>
          <a:bodyPr/>
          <a:lstStyle/>
          <a:p>
            <a:endParaRPr lang="en-US"/>
          </a:p>
        </p:txBody>
      </p:sp>
      <p:sp>
        <p:nvSpPr>
          <p:cNvPr id="3" name="Text 1"/>
          <p:cNvSpPr txBox="1"/>
          <p:nvPr/>
        </p:nvSpPr>
        <p:spPr>
          <a:xfrm>
            <a:off x="548640" y="109728"/>
            <a:ext cx="9326880" cy="694944"/>
          </a:xfrm>
          <a:prstGeom prst="rect">
            <a:avLst/>
          </a:prstGeom>
          <a:noFill/>
          <a:ln/>
        </p:spPr>
        <p:txBody>
          <a:bodyPr wrap="square" lIns="0" tIns="0" rIns="0" bIns="0" rtlCol="0" anchor="ctr"/>
          <a:lstStyle/>
          <a:p>
            <a:pPr marL="0" indent="0">
              <a:buNone/>
            </a:pPr>
            <a:r>
              <a:rPr lang="en-US" sz="3000" b="1" dirty="0">
                <a:solidFill>
                  <a:srgbClr val="FFFFFF"/>
                </a:solidFill>
                <a:latin typeface="Calibri" pitchFamily="34" charset="0"/>
                <a:ea typeface="Calibri" pitchFamily="34" charset="-122"/>
                <a:cs typeface="Calibri" pitchFamily="34" charset="-120"/>
              </a:rPr>
              <a:t>The Toolkit at a Glance</a:t>
            </a:r>
            <a:endParaRPr lang="en-US" sz="3000" dirty="0"/>
          </a:p>
        </p:txBody>
      </p:sp>
      <p:sp>
        <p:nvSpPr>
          <p:cNvPr id="4" name="Text 2"/>
          <p:cNvSpPr txBox="1"/>
          <p:nvPr/>
        </p:nvSpPr>
        <p:spPr>
          <a:xfrm>
            <a:off x="9966960" y="109728"/>
            <a:ext cx="1691640" cy="694944"/>
          </a:xfrm>
          <a:prstGeom prst="rect">
            <a:avLst/>
          </a:prstGeom>
          <a:noFill/>
          <a:ln/>
        </p:spPr>
        <p:txBody>
          <a:bodyPr wrap="square" lIns="0" tIns="0" rIns="0" bIns="0" rtlCol="0" anchor="ctr"/>
          <a:lstStyle/>
          <a:p>
            <a:pPr marL="0" indent="0" algn="r">
              <a:buNone/>
            </a:pPr>
            <a:r>
              <a:rPr lang="en-US" sz="1300" b="1" dirty="0">
                <a:solidFill>
                  <a:srgbClr val="FFFFFF"/>
                </a:solidFill>
                <a:latin typeface="Calibri" pitchFamily="34" charset="0"/>
                <a:ea typeface="Calibri" pitchFamily="34" charset="-122"/>
                <a:cs typeface="Calibri" pitchFamily="34" charset="-120"/>
              </a:rPr>
              <a:t>Bay Area UASI</a:t>
            </a:r>
            <a:endParaRPr lang="en-US" sz="1300" dirty="0"/>
          </a:p>
        </p:txBody>
      </p:sp>
      <p:sp>
        <p:nvSpPr>
          <p:cNvPr id="5" name="Text 3"/>
          <p:cNvSpPr txBox="1"/>
          <p:nvPr/>
        </p:nvSpPr>
        <p:spPr>
          <a:xfrm>
            <a:off x="548640" y="1051560"/>
            <a:ext cx="11064240" cy="411480"/>
          </a:xfrm>
          <a:prstGeom prst="rect">
            <a:avLst/>
          </a:prstGeom>
          <a:noFill/>
          <a:ln/>
        </p:spPr>
        <p:txBody>
          <a:bodyPr wrap="square" lIns="0" tIns="0" rIns="0" bIns="0" rtlCol="0" anchor="ctr"/>
          <a:lstStyle/>
          <a:p>
            <a:pPr marL="0" indent="0">
              <a:buNone/>
            </a:pPr>
            <a:r>
              <a:rPr lang="en-US" sz="1500" i="1" dirty="0">
                <a:solidFill>
                  <a:srgbClr val="5B6B7B"/>
                </a:solidFill>
                <a:latin typeface="Calibri" pitchFamily="34" charset="0"/>
                <a:ea typeface="Calibri" pitchFamily="34" charset="-122"/>
                <a:cs typeface="Calibri" pitchFamily="34" charset="-120"/>
              </a:rPr>
              <a:t>Six files, one repeatable improvement process</a:t>
            </a:r>
            <a:endParaRPr lang="en-US" sz="1500" dirty="0"/>
          </a:p>
        </p:txBody>
      </p:sp>
      <p:sp>
        <p:nvSpPr>
          <p:cNvPr id="6" name="Text 4"/>
          <p:cNvSpPr txBox="1"/>
          <p:nvPr/>
        </p:nvSpPr>
        <p:spPr>
          <a:xfrm>
            <a:off x="548640" y="6400800"/>
            <a:ext cx="10241280" cy="274320"/>
          </a:xfrm>
          <a:prstGeom prst="rect">
            <a:avLst/>
          </a:prstGeom>
          <a:noFill/>
          <a:ln/>
        </p:spPr>
        <p:txBody>
          <a:bodyPr wrap="square" lIns="0" tIns="0" rIns="0" bIns="0" rtlCol="0" anchor="ctr"/>
          <a:lstStyle/>
          <a:p>
            <a:pPr marL="0" indent="0">
              <a:buNone/>
            </a:pPr>
            <a:r>
              <a:rPr lang="en-US" sz="1000" dirty="0">
                <a:solidFill>
                  <a:srgbClr val="5B6B7B"/>
                </a:solidFill>
                <a:latin typeface="Calibri" pitchFamily="34" charset="0"/>
                <a:ea typeface="Calibri" pitchFamily="34" charset="-122"/>
                <a:cs typeface="Calibri" pitchFamily="34" charset="-120"/>
              </a:rPr>
              <a:t>A self-improvement process, not a formal audit, inspection, or compliance review.</a:t>
            </a:r>
            <a:endParaRPr lang="en-US" sz="1000" dirty="0"/>
          </a:p>
        </p:txBody>
      </p:sp>
      <p:sp>
        <p:nvSpPr>
          <p:cNvPr id="7" name="Text 5"/>
          <p:cNvSpPr txBox="1"/>
          <p:nvPr/>
        </p:nvSpPr>
        <p:spPr>
          <a:xfrm>
            <a:off x="10972800" y="6400800"/>
            <a:ext cx="685800" cy="274320"/>
          </a:xfrm>
          <a:prstGeom prst="rect">
            <a:avLst/>
          </a:prstGeom>
          <a:noFill/>
          <a:ln/>
        </p:spPr>
        <p:txBody>
          <a:bodyPr wrap="square" lIns="0" tIns="0" rIns="0" bIns="0" rtlCol="0" anchor="ctr"/>
          <a:lstStyle/>
          <a:p>
            <a:pPr marL="0" indent="0" algn="r">
              <a:buNone/>
            </a:pPr>
            <a:r>
              <a:rPr lang="en-US" sz="1000" dirty="0">
                <a:solidFill>
                  <a:srgbClr val="5B6B7B"/>
                </a:solidFill>
                <a:latin typeface="Calibri" pitchFamily="34" charset="0"/>
                <a:ea typeface="Calibri" pitchFamily="34" charset="-122"/>
                <a:cs typeface="Calibri" pitchFamily="34" charset="-120"/>
              </a:rPr>
              <a:t>2</a:t>
            </a:r>
            <a:endParaRPr lang="en-US" sz="1000" dirty="0"/>
          </a:p>
        </p:txBody>
      </p:sp>
      <p:sp>
        <p:nvSpPr>
          <p:cNvPr id="8" name="Shape 6"/>
          <p:cNvSpPr/>
          <p:nvPr/>
        </p:nvSpPr>
        <p:spPr>
          <a:xfrm>
            <a:off x="548640" y="1691640"/>
            <a:ext cx="1719072" cy="4480560"/>
          </a:xfrm>
          <a:prstGeom prst="roundRect">
            <a:avLst>
              <a:gd name="adj" fmla="val 6383"/>
            </a:avLst>
          </a:prstGeom>
          <a:solidFill>
            <a:srgbClr val="FFFFFF"/>
          </a:solidFill>
          <a:ln w="9525">
            <a:solidFill>
              <a:srgbClr val="D5E0EA"/>
            </a:solidFill>
            <a:prstDash val="solid"/>
          </a:ln>
          <a:effectLst>
            <a:outerShdw blurRad="76200" dist="25400" dir="5400000" algn="bl" rotWithShape="0">
              <a:srgbClr val="000000">
                <a:alpha val="12000"/>
              </a:srgbClr>
            </a:outerShdw>
          </a:effectLst>
        </p:spPr>
        <p:txBody>
          <a:bodyPr/>
          <a:lstStyle/>
          <a:p>
            <a:endParaRPr lang="en-US"/>
          </a:p>
        </p:txBody>
      </p:sp>
      <p:sp>
        <p:nvSpPr>
          <p:cNvPr id="9" name="Shape 7"/>
          <p:cNvSpPr/>
          <p:nvPr/>
        </p:nvSpPr>
        <p:spPr>
          <a:xfrm>
            <a:off x="731520" y="1874520"/>
            <a:ext cx="1005840" cy="329184"/>
          </a:xfrm>
          <a:prstGeom prst="roundRect">
            <a:avLst>
              <a:gd name="adj" fmla="val 22222"/>
            </a:avLst>
          </a:prstGeom>
          <a:solidFill>
            <a:srgbClr val="1F77B4"/>
          </a:solidFill>
          <a:ln w="12700">
            <a:solidFill>
              <a:srgbClr val="FFFFFF"/>
            </a:solidFill>
            <a:prstDash val="solid"/>
          </a:ln>
        </p:spPr>
        <p:txBody>
          <a:bodyPr/>
          <a:lstStyle/>
          <a:p>
            <a:endParaRPr lang="en-US"/>
          </a:p>
        </p:txBody>
      </p:sp>
      <p:sp>
        <p:nvSpPr>
          <p:cNvPr id="10" name="Text 8"/>
          <p:cNvSpPr txBox="1"/>
          <p:nvPr/>
        </p:nvSpPr>
        <p:spPr>
          <a:xfrm>
            <a:off x="731520" y="1874520"/>
            <a:ext cx="1005840" cy="329184"/>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Word</a:t>
            </a:r>
            <a:endParaRPr lang="en-US" sz="1100" dirty="0"/>
          </a:p>
        </p:txBody>
      </p:sp>
      <p:sp>
        <p:nvSpPr>
          <p:cNvPr id="11" name="Text 9"/>
          <p:cNvSpPr txBox="1"/>
          <p:nvPr/>
        </p:nvSpPr>
        <p:spPr>
          <a:xfrm>
            <a:off x="731520" y="2331720"/>
            <a:ext cx="1353312" cy="1097280"/>
          </a:xfrm>
          <a:prstGeom prst="rect">
            <a:avLst/>
          </a:prstGeom>
          <a:noFill/>
          <a:ln/>
        </p:spPr>
        <p:txBody>
          <a:bodyPr wrap="square" lIns="0" tIns="0" rIns="0" bIns="0" rtlCol="0" anchor="t"/>
          <a:lstStyle/>
          <a:p>
            <a:pPr marL="0" indent="0">
              <a:buNone/>
            </a:pPr>
            <a:r>
              <a:rPr lang="en-US" sz="1450" b="1" dirty="0">
                <a:solidFill>
                  <a:srgbClr val="1F4E79"/>
                </a:solidFill>
                <a:latin typeface="Calibri" pitchFamily="34" charset="0"/>
                <a:ea typeface="Calibri" pitchFamily="34" charset="-122"/>
                <a:cs typeface="Calibri" pitchFamily="34" charset="-120"/>
              </a:rPr>
              <a:t>Regional AI Cybersecurity Framework (RAICF)</a:t>
            </a:r>
            <a:endParaRPr lang="en-US" sz="1450" dirty="0"/>
          </a:p>
        </p:txBody>
      </p:sp>
      <p:sp>
        <p:nvSpPr>
          <p:cNvPr id="12" name="Text 10"/>
          <p:cNvSpPr txBox="1"/>
          <p:nvPr/>
        </p:nvSpPr>
        <p:spPr>
          <a:xfrm>
            <a:off x="731520" y="3474720"/>
            <a:ext cx="1353312" cy="1920240"/>
          </a:xfrm>
          <a:prstGeom prst="rect">
            <a:avLst/>
          </a:prstGeom>
          <a:noFill/>
          <a:ln/>
        </p:spPr>
        <p:txBody>
          <a:bodyPr wrap="square" lIns="0" tIns="0" rIns="0" bIns="0" rtlCol="0" anchor="t"/>
          <a:lstStyle/>
          <a:p>
            <a:pPr marL="0" indent="0">
              <a:buNone/>
            </a:pPr>
            <a:r>
              <a:rPr lang="en-US" sz="1250" dirty="0">
                <a:solidFill>
                  <a:srgbClr val="1F2A37"/>
                </a:solidFill>
                <a:latin typeface="Calibri" pitchFamily="34" charset="0"/>
                <a:ea typeface="Calibri" pitchFamily="34" charset="-122"/>
                <a:cs typeface="Calibri" pitchFamily="34" charset="-120"/>
              </a:rPr>
              <a:t>The guide. Explains the process, common gaps, strategies, and supporting worksheets.</a:t>
            </a:r>
            <a:endParaRPr lang="en-US" sz="1250" dirty="0"/>
          </a:p>
        </p:txBody>
      </p:sp>
      <p:sp>
        <p:nvSpPr>
          <p:cNvPr id="13" name="Text 11"/>
          <p:cNvSpPr txBox="1"/>
          <p:nvPr/>
        </p:nvSpPr>
        <p:spPr>
          <a:xfrm>
            <a:off x="731520" y="5440680"/>
            <a:ext cx="1353312" cy="548640"/>
          </a:xfrm>
          <a:prstGeom prst="rect">
            <a:avLst/>
          </a:prstGeom>
          <a:noFill/>
          <a:ln/>
        </p:spPr>
        <p:txBody>
          <a:bodyPr wrap="square" lIns="0" tIns="0" rIns="0" bIns="0" rtlCol="0" anchor="ctr"/>
          <a:lstStyle/>
          <a:p>
            <a:pPr marL="0" indent="0">
              <a:buNone/>
            </a:pPr>
            <a:r>
              <a:rPr lang="en-US" sz="1300" b="1" i="1" dirty="0">
                <a:solidFill>
                  <a:srgbClr val="1F77B4"/>
                </a:solidFill>
                <a:latin typeface="Calibri" pitchFamily="34" charset="0"/>
                <a:ea typeface="Calibri" pitchFamily="34" charset="-122"/>
                <a:cs typeface="Calibri" pitchFamily="34" charset="-120"/>
              </a:rPr>
              <a:t>Start here</a:t>
            </a:r>
            <a:endParaRPr lang="en-US" sz="1300" dirty="0"/>
          </a:p>
        </p:txBody>
      </p:sp>
      <p:sp>
        <p:nvSpPr>
          <p:cNvPr id="14" name="Shape 12"/>
          <p:cNvSpPr/>
          <p:nvPr/>
        </p:nvSpPr>
        <p:spPr>
          <a:xfrm>
            <a:off x="2423160" y="1691640"/>
            <a:ext cx="1719072" cy="4480560"/>
          </a:xfrm>
          <a:prstGeom prst="roundRect">
            <a:avLst>
              <a:gd name="adj" fmla="val 6383"/>
            </a:avLst>
          </a:prstGeom>
          <a:solidFill>
            <a:srgbClr val="FFFFFF"/>
          </a:solidFill>
          <a:ln w="9525">
            <a:solidFill>
              <a:srgbClr val="D5E0EA"/>
            </a:solidFill>
            <a:prstDash val="solid"/>
          </a:ln>
          <a:effectLst>
            <a:outerShdw blurRad="76200" dist="25400" dir="5400000" algn="bl" rotWithShape="0">
              <a:srgbClr val="000000">
                <a:alpha val="12000"/>
              </a:srgbClr>
            </a:outerShdw>
          </a:effectLst>
        </p:spPr>
        <p:txBody>
          <a:bodyPr/>
          <a:lstStyle/>
          <a:p>
            <a:endParaRPr lang="en-US"/>
          </a:p>
        </p:txBody>
      </p:sp>
      <p:sp>
        <p:nvSpPr>
          <p:cNvPr id="15" name="Shape 13"/>
          <p:cNvSpPr/>
          <p:nvPr/>
        </p:nvSpPr>
        <p:spPr>
          <a:xfrm>
            <a:off x="2606040" y="1874520"/>
            <a:ext cx="1005840" cy="329184"/>
          </a:xfrm>
          <a:prstGeom prst="roundRect">
            <a:avLst>
              <a:gd name="adj" fmla="val 22222"/>
            </a:avLst>
          </a:prstGeom>
          <a:solidFill>
            <a:srgbClr val="1F77B4"/>
          </a:solidFill>
          <a:ln w="12700">
            <a:solidFill>
              <a:srgbClr val="FFFFFF"/>
            </a:solidFill>
            <a:prstDash val="solid"/>
          </a:ln>
        </p:spPr>
        <p:txBody>
          <a:bodyPr/>
          <a:lstStyle/>
          <a:p>
            <a:endParaRPr lang="en-US"/>
          </a:p>
        </p:txBody>
      </p:sp>
      <p:sp>
        <p:nvSpPr>
          <p:cNvPr id="16" name="Text 14"/>
          <p:cNvSpPr txBox="1"/>
          <p:nvPr/>
        </p:nvSpPr>
        <p:spPr>
          <a:xfrm>
            <a:off x="2606040" y="1874520"/>
            <a:ext cx="1005840" cy="329184"/>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Word</a:t>
            </a:r>
            <a:endParaRPr lang="en-US" sz="1100" dirty="0"/>
          </a:p>
        </p:txBody>
      </p:sp>
      <p:sp>
        <p:nvSpPr>
          <p:cNvPr id="17" name="Text 15"/>
          <p:cNvSpPr txBox="1"/>
          <p:nvPr/>
        </p:nvSpPr>
        <p:spPr>
          <a:xfrm>
            <a:off x="2606040" y="2331720"/>
            <a:ext cx="1353312" cy="1097280"/>
          </a:xfrm>
          <a:prstGeom prst="rect">
            <a:avLst/>
          </a:prstGeom>
          <a:noFill/>
          <a:ln/>
        </p:spPr>
        <p:txBody>
          <a:bodyPr wrap="square" lIns="0" tIns="0" rIns="0" bIns="0" rtlCol="0" anchor="t"/>
          <a:lstStyle/>
          <a:p>
            <a:pPr marL="0" indent="0">
              <a:buNone/>
            </a:pPr>
            <a:r>
              <a:rPr lang="en-US" sz="1450" b="1" dirty="0">
                <a:solidFill>
                  <a:srgbClr val="1F4E79"/>
                </a:solidFill>
                <a:latin typeface="Calibri" pitchFamily="34" charset="0"/>
                <a:ea typeface="Calibri" pitchFamily="34" charset="-122"/>
                <a:cs typeface="Calibri" pitchFamily="34" charset="-120"/>
              </a:rPr>
              <a:t>Assessment Manual</a:t>
            </a:r>
            <a:endParaRPr lang="en-US" sz="1450" dirty="0"/>
          </a:p>
        </p:txBody>
      </p:sp>
      <p:sp>
        <p:nvSpPr>
          <p:cNvPr id="18" name="Text 16"/>
          <p:cNvSpPr txBox="1"/>
          <p:nvPr/>
        </p:nvSpPr>
        <p:spPr>
          <a:xfrm>
            <a:off x="2606040" y="3474720"/>
            <a:ext cx="1353312" cy="1920240"/>
          </a:xfrm>
          <a:prstGeom prst="rect">
            <a:avLst/>
          </a:prstGeom>
          <a:noFill/>
          <a:ln/>
        </p:spPr>
        <p:txBody>
          <a:bodyPr wrap="square" lIns="0" tIns="0" rIns="0" bIns="0" rtlCol="0" anchor="t"/>
          <a:lstStyle/>
          <a:p>
            <a:pPr marL="0" indent="0">
              <a:buNone/>
            </a:pPr>
            <a:r>
              <a:rPr lang="en-US" sz="1250" dirty="0">
                <a:solidFill>
                  <a:srgbClr val="1F2A37"/>
                </a:solidFill>
                <a:latin typeface="Calibri" pitchFamily="34" charset="0"/>
                <a:ea typeface="Calibri" pitchFamily="34" charset="-122"/>
                <a:cs typeface="Calibri" pitchFamily="34" charset="-120"/>
              </a:rPr>
              <a:t>The reference. All 137 controls with objectives, audit questions, evidence, and crosswalks.</a:t>
            </a:r>
            <a:endParaRPr lang="en-US" sz="1250" dirty="0"/>
          </a:p>
        </p:txBody>
      </p:sp>
      <p:sp>
        <p:nvSpPr>
          <p:cNvPr id="19" name="Text 17"/>
          <p:cNvSpPr txBox="1"/>
          <p:nvPr/>
        </p:nvSpPr>
        <p:spPr>
          <a:xfrm>
            <a:off x="2606040" y="5440680"/>
            <a:ext cx="1353312" cy="548640"/>
          </a:xfrm>
          <a:prstGeom prst="rect">
            <a:avLst/>
          </a:prstGeom>
          <a:noFill/>
          <a:ln/>
        </p:spPr>
        <p:txBody>
          <a:bodyPr wrap="square" lIns="0" tIns="0" rIns="0" bIns="0" rtlCol="0" anchor="ctr"/>
          <a:lstStyle/>
          <a:p>
            <a:pPr marL="0" indent="0">
              <a:buNone/>
            </a:pPr>
            <a:r>
              <a:rPr lang="en-US" sz="1300" b="1" i="1" dirty="0">
                <a:solidFill>
                  <a:srgbClr val="1F77B4"/>
                </a:solidFill>
                <a:latin typeface="Calibri" pitchFamily="34" charset="0"/>
                <a:ea typeface="Calibri" pitchFamily="34" charset="-122"/>
                <a:cs typeface="Calibri" pitchFamily="34" charset="-120"/>
              </a:rPr>
              <a:t>Keep open while scoring</a:t>
            </a:r>
            <a:endParaRPr lang="en-US" sz="1300" dirty="0"/>
          </a:p>
        </p:txBody>
      </p:sp>
      <p:sp>
        <p:nvSpPr>
          <p:cNvPr id="20" name="Shape 18"/>
          <p:cNvSpPr/>
          <p:nvPr/>
        </p:nvSpPr>
        <p:spPr>
          <a:xfrm>
            <a:off x="4297680" y="1691640"/>
            <a:ext cx="1719072" cy="4480560"/>
          </a:xfrm>
          <a:prstGeom prst="roundRect">
            <a:avLst>
              <a:gd name="adj" fmla="val 6383"/>
            </a:avLst>
          </a:prstGeom>
          <a:solidFill>
            <a:schemeClr val="bg1"/>
          </a:solidFill>
          <a:ln w="9525">
            <a:solidFill>
              <a:srgbClr val="D5E0EA"/>
            </a:solidFill>
            <a:prstDash val="solid"/>
          </a:ln>
          <a:effectLst>
            <a:outerShdw blurRad="76200" dist="25400" dir="5400000" algn="bl" rotWithShape="0">
              <a:srgbClr val="000000">
                <a:alpha val="12000"/>
              </a:srgbClr>
            </a:outerShdw>
          </a:effectLst>
        </p:spPr>
        <p:txBody>
          <a:bodyPr/>
          <a:lstStyle/>
          <a:p>
            <a:endParaRPr lang="en-US"/>
          </a:p>
        </p:txBody>
      </p:sp>
      <p:sp>
        <p:nvSpPr>
          <p:cNvPr id="21" name="Shape 19"/>
          <p:cNvSpPr/>
          <p:nvPr/>
        </p:nvSpPr>
        <p:spPr>
          <a:xfrm>
            <a:off x="4480560" y="1874520"/>
            <a:ext cx="1005840" cy="329184"/>
          </a:xfrm>
          <a:prstGeom prst="roundRect">
            <a:avLst>
              <a:gd name="adj" fmla="val 22222"/>
            </a:avLst>
          </a:prstGeom>
          <a:solidFill>
            <a:srgbClr val="2E7D5B"/>
          </a:solidFill>
          <a:ln w="12700">
            <a:solidFill>
              <a:srgbClr val="FFFFFF"/>
            </a:solidFill>
            <a:prstDash val="solid"/>
          </a:ln>
        </p:spPr>
        <p:txBody>
          <a:bodyPr/>
          <a:lstStyle/>
          <a:p>
            <a:endParaRPr lang="en-US"/>
          </a:p>
        </p:txBody>
      </p:sp>
      <p:sp>
        <p:nvSpPr>
          <p:cNvPr id="22" name="Text 20"/>
          <p:cNvSpPr txBox="1"/>
          <p:nvPr/>
        </p:nvSpPr>
        <p:spPr>
          <a:xfrm>
            <a:off x="4480560" y="1874520"/>
            <a:ext cx="1005840" cy="329184"/>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Excel</a:t>
            </a:r>
            <a:endParaRPr lang="en-US" sz="1100" dirty="0"/>
          </a:p>
        </p:txBody>
      </p:sp>
      <p:sp>
        <p:nvSpPr>
          <p:cNvPr id="23" name="Text 21"/>
          <p:cNvSpPr txBox="1"/>
          <p:nvPr/>
        </p:nvSpPr>
        <p:spPr>
          <a:xfrm>
            <a:off x="4480560" y="2331720"/>
            <a:ext cx="1353312" cy="1097280"/>
          </a:xfrm>
          <a:prstGeom prst="rect">
            <a:avLst/>
          </a:prstGeom>
          <a:noFill/>
          <a:ln/>
        </p:spPr>
        <p:txBody>
          <a:bodyPr wrap="square" lIns="0" tIns="0" rIns="0" bIns="0" rtlCol="0" anchor="t"/>
          <a:lstStyle/>
          <a:p>
            <a:pPr marL="0" indent="0">
              <a:buNone/>
            </a:pPr>
            <a:r>
              <a:rPr lang="en-US" sz="1450" b="1" dirty="0">
                <a:solidFill>
                  <a:srgbClr val="1F4E79"/>
                </a:solidFill>
                <a:latin typeface="Calibri" pitchFamily="34" charset="0"/>
                <a:ea typeface="Calibri" pitchFamily="34" charset="-122"/>
                <a:cs typeface="Calibri" pitchFamily="34" charset="-120"/>
              </a:rPr>
              <a:t>Assessment Workbook</a:t>
            </a:r>
            <a:endParaRPr lang="en-US" sz="1450" dirty="0"/>
          </a:p>
        </p:txBody>
      </p:sp>
      <p:sp>
        <p:nvSpPr>
          <p:cNvPr id="24" name="Text 22"/>
          <p:cNvSpPr txBox="1"/>
          <p:nvPr/>
        </p:nvSpPr>
        <p:spPr>
          <a:xfrm>
            <a:off x="4480560" y="3474720"/>
            <a:ext cx="1353312" cy="1920240"/>
          </a:xfrm>
          <a:prstGeom prst="rect">
            <a:avLst/>
          </a:prstGeom>
          <a:noFill/>
          <a:ln/>
        </p:spPr>
        <p:txBody>
          <a:bodyPr wrap="square" lIns="0" tIns="0" rIns="0" bIns="0" rtlCol="0" anchor="t"/>
          <a:lstStyle/>
          <a:p>
            <a:pPr marL="0" indent="0">
              <a:buNone/>
            </a:pPr>
            <a:r>
              <a:rPr lang="en-US" sz="1250" dirty="0">
                <a:solidFill>
                  <a:srgbClr val="1F2A37"/>
                </a:solidFill>
                <a:latin typeface="Calibri" pitchFamily="34" charset="0"/>
                <a:ea typeface="Calibri" pitchFamily="34" charset="-122"/>
                <a:cs typeface="Calibri" pitchFamily="34" charset="-120"/>
              </a:rPr>
              <a:t>The scoring tool. Mark scope, pick a 0-5 score, and the Dashboard builds itself.</a:t>
            </a:r>
            <a:endParaRPr lang="en-US" sz="1250" dirty="0"/>
          </a:p>
        </p:txBody>
      </p:sp>
      <p:sp>
        <p:nvSpPr>
          <p:cNvPr id="25" name="Text 23"/>
          <p:cNvSpPr txBox="1"/>
          <p:nvPr/>
        </p:nvSpPr>
        <p:spPr>
          <a:xfrm>
            <a:off x="4480560" y="5440680"/>
            <a:ext cx="1353312" cy="548640"/>
          </a:xfrm>
          <a:prstGeom prst="rect">
            <a:avLst/>
          </a:prstGeom>
          <a:noFill/>
          <a:ln/>
        </p:spPr>
        <p:txBody>
          <a:bodyPr wrap="square" lIns="0" tIns="0" rIns="0" bIns="0" rtlCol="0" anchor="ctr"/>
          <a:lstStyle/>
          <a:p>
            <a:pPr marL="0" indent="0">
              <a:buNone/>
            </a:pPr>
            <a:r>
              <a:rPr lang="en-US" sz="1300" b="1" i="1" dirty="0">
                <a:solidFill>
                  <a:srgbClr val="1F77B4"/>
                </a:solidFill>
                <a:latin typeface="Calibri" pitchFamily="34" charset="0"/>
                <a:ea typeface="Calibri" pitchFamily="34" charset="-122"/>
                <a:cs typeface="Calibri" pitchFamily="34" charset="-120"/>
              </a:rPr>
              <a:t>Fill this in</a:t>
            </a:r>
            <a:endParaRPr lang="en-US" sz="1300" dirty="0"/>
          </a:p>
        </p:txBody>
      </p:sp>
      <p:sp>
        <p:nvSpPr>
          <p:cNvPr id="26" name="Shape 24"/>
          <p:cNvSpPr/>
          <p:nvPr/>
        </p:nvSpPr>
        <p:spPr>
          <a:xfrm>
            <a:off x="6172200" y="1691640"/>
            <a:ext cx="1719072" cy="4480560"/>
          </a:xfrm>
          <a:prstGeom prst="roundRect">
            <a:avLst>
              <a:gd name="adj" fmla="val 6383"/>
            </a:avLst>
          </a:prstGeom>
          <a:solidFill>
            <a:srgbClr val="FFFFFF"/>
          </a:solidFill>
          <a:ln w="9525">
            <a:solidFill>
              <a:srgbClr val="D5E0EA"/>
            </a:solidFill>
            <a:prstDash val="solid"/>
          </a:ln>
          <a:effectLst>
            <a:outerShdw blurRad="76200" dist="25400" dir="5400000" algn="bl" rotWithShape="0">
              <a:srgbClr val="000000">
                <a:alpha val="12000"/>
              </a:srgbClr>
            </a:outerShdw>
          </a:effectLst>
        </p:spPr>
        <p:txBody>
          <a:bodyPr/>
          <a:lstStyle/>
          <a:p>
            <a:endParaRPr lang="en-US"/>
          </a:p>
        </p:txBody>
      </p:sp>
      <p:sp>
        <p:nvSpPr>
          <p:cNvPr id="27" name="Shape 25"/>
          <p:cNvSpPr/>
          <p:nvPr/>
        </p:nvSpPr>
        <p:spPr>
          <a:xfrm>
            <a:off x="6355080" y="1874520"/>
            <a:ext cx="1005840" cy="329184"/>
          </a:xfrm>
          <a:prstGeom prst="roundRect">
            <a:avLst>
              <a:gd name="adj" fmla="val 22222"/>
            </a:avLst>
          </a:prstGeom>
          <a:solidFill>
            <a:srgbClr val="2E7D5B"/>
          </a:solidFill>
          <a:ln w="12700">
            <a:solidFill>
              <a:srgbClr val="FFFFFF"/>
            </a:solidFill>
            <a:prstDash val="solid"/>
          </a:ln>
        </p:spPr>
        <p:txBody>
          <a:bodyPr/>
          <a:lstStyle/>
          <a:p>
            <a:endParaRPr lang="en-US"/>
          </a:p>
        </p:txBody>
      </p:sp>
      <p:sp>
        <p:nvSpPr>
          <p:cNvPr id="28" name="Text 26"/>
          <p:cNvSpPr txBox="1"/>
          <p:nvPr/>
        </p:nvSpPr>
        <p:spPr>
          <a:xfrm>
            <a:off x="6355080" y="1874520"/>
            <a:ext cx="1005840" cy="329184"/>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Excel</a:t>
            </a:r>
            <a:endParaRPr lang="en-US" sz="1100" dirty="0"/>
          </a:p>
        </p:txBody>
      </p:sp>
      <p:sp>
        <p:nvSpPr>
          <p:cNvPr id="29" name="Text 27"/>
          <p:cNvSpPr txBox="1"/>
          <p:nvPr/>
        </p:nvSpPr>
        <p:spPr>
          <a:xfrm>
            <a:off x="6355080" y="2331720"/>
            <a:ext cx="1353312" cy="1097280"/>
          </a:xfrm>
          <a:prstGeom prst="rect">
            <a:avLst/>
          </a:prstGeom>
          <a:noFill/>
          <a:ln/>
        </p:spPr>
        <p:txBody>
          <a:bodyPr wrap="square" lIns="0" tIns="0" rIns="0" bIns="0" rtlCol="0" anchor="t"/>
          <a:lstStyle/>
          <a:p>
            <a:pPr marL="0" indent="0">
              <a:buNone/>
            </a:pPr>
            <a:r>
              <a:rPr lang="en-US" sz="1450" b="1" dirty="0">
                <a:solidFill>
                  <a:srgbClr val="1F4E79"/>
                </a:solidFill>
                <a:latin typeface="Calibri" pitchFamily="34" charset="0"/>
                <a:ea typeface="Calibri" pitchFamily="34" charset="-122"/>
                <a:cs typeface="Calibri" pitchFamily="34" charset="-120"/>
              </a:rPr>
              <a:t>Workbook: Test Data Example</a:t>
            </a:r>
            <a:endParaRPr lang="en-US" sz="1450" dirty="0"/>
          </a:p>
        </p:txBody>
      </p:sp>
      <p:sp>
        <p:nvSpPr>
          <p:cNvPr id="30" name="Text 28"/>
          <p:cNvSpPr txBox="1"/>
          <p:nvPr/>
        </p:nvSpPr>
        <p:spPr>
          <a:xfrm>
            <a:off x="6355080" y="3474720"/>
            <a:ext cx="1353312" cy="1920240"/>
          </a:xfrm>
          <a:prstGeom prst="rect">
            <a:avLst/>
          </a:prstGeom>
          <a:noFill/>
          <a:ln/>
        </p:spPr>
        <p:txBody>
          <a:bodyPr wrap="square" lIns="0" tIns="0" rIns="0" bIns="0" rtlCol="0" anchor="t"/>
          <a:lstStyle/>
          <a:p>
            <a:pPr marL="0" indent="0">
              <a:buNone/>
            </a:pPr>
            <a:r>
              <a:rPr lang="en-US" sz="1250" dirty="0">
                <a:solidFill>
                  <a:srgbClr val="1F2A37"/>
                </a:solidFill>
                <a:latin typeface="Calibri" pitchFamily="34" charset="0"/>
                <a:ea typeface="Calibri" pitchFamily="34" charset="-122"/>
                <a:cs typeface="Calibri" pitchFamily="34" charset="-120"/>
              </a:rPr>
              <a:t>A completed sample showing what a finished workbook and Dashboard look like.</a:t>
            </a:r>
            <a:endParaRPr lang="en-US" sz="1250" dirty="0"/>
          </a:p>
        </p:txBody>
      </p:sp>
      <p:sp>
        <p:nvSpPr>
          <p:cNvPr id="31" name="Text 29"/>
          <p:cNvSpPr txBox="1"/>
          <p:nvPr/>
        </p:nvSpPr>
        <p:spPr>
          <a:xfrm>
            <a:off x="6355080" y="5440680"/>
            <a:ext cx="1353312" cy="548640"/>
          </a:xfrm>
          <a:prstGeom prst="rect">
            <a:avLst/>
          </a:prstGeom>
          <a:noFill/>
          <a:ln/>
        </p:spPr>
        <p:txBody>
          <a:bodyPr wrap="square" lIns="0" tIns="0" rIns="0" bIns="0" rtlCol="0" anchor="ctr"/>
          <a:lstStyle/>
          <a:p>
            <a:pPr marL="0" indent="0">
              <a:buNone/>
            </a:pPr>
            <a:r>
              <a:rPr lang="en-US" sz="1300" b="1" i="1" dirty="0">
                <a:solidFill>
                  <a:srgbClr val="1F77B4"/>
                </a:solidFill>
                <a:latin typeface="Calibri" pitchFamily="34" charset="0"/>
                <a:ea typeface="Calibri" pitchFamily="34" charset="-122"/>
                <a:cs typeface="Calibri" pitchFamily="34" charset="-120"/>
              </a:rPr>
              <a:t>Practice and compare</a:t>
            </a:r>
            <a:endParaRPr lang="en-US" sz="1300" dirty="0"/>
          </a:p>
        </p:txBody>
      </p:sp>
      <p:sp>
        <p:nvSpPr>
          <p:cNvPr id="32" name="Shape 30"/>
          <p:cNvSpPr/>
          <p:nvPr/>
        </p:nvSpPr>
        <p:spPr>
          <a:xfrm>
            <a:off x="8046720" y="1691640"/>
            <a:ext cx="1719072" cy="4480560"/>
          </a:xfrm>
          <a:prstGeom prst="roundRect">
            <a:avLst>
              <a:gd name="adj" fmla="val 6383"/>
            </a:avLst>
          </a:prstGeom>
          <a:solidFill>
            <a:srgbClr val="FFFFFF"/>
          </a:solidFill>
          <a:ln w="9525">
            <a:solidFill>
              <a:srgbClr val="D5E0EA"/>
            </a:solidFill>
            <a:prstDash val="solid"/>
          </a:ln>
          <a:effectLst>
            <a:outerShdw blurRad="76200" dist="25400" dir="5400000" algn="bl" rotWithShape="0">
              <a:srgbClr val="000000">
                <a:alpha val="12000"/>
              </a:srgbClr>
            </a:outerShdw>
          </a:effectLst>
        </p:spPr>
        <p:txBody>
          <a:bodyPr/>
          <a:lstStyle/>
          <a:p>
            <a:endParaRPr lang="en-US"/>
          </a:p>
        </p:txBody>
      </p:sp>
      <p:sp>
        <p:nvSpPr>
          <p:cNvPr id="33" name="Shape 31"/>
          <p:cNvSpPr/>
          <p:nvPr/>
        </p:nvSpPr>
        <p:spPr>
          <a:xfrm>
            <a:off x="8229600" y="1874520"/>
            <a:ext cx="1005840" cy="329184"/>
          </a:xfrm>
          <a:prstGeom prst="roundRect">
            <a:avLst>
              <a:gd name="adj" fmla="val 22222"/>
            </a:avLst>
          </a:prstGeom>
          <a:solidFill>
            <a:srgbClr val="1F77B4"/>
          </a:solidFill>
          <a:ln w="12700">
            <a:solidFill>
              <a:srgbClr val="FFFFFF"/>
            </a:solidFill>
            <a:prstDash val="solid"/>
          </a:ln>
        </p:spPr>
        <p:txBody>
          <a:bodyPr/>
          <a:lstStyle/>
          <a:p>
            <a:endParaRPr lang="en-US"/>
          </a:p>
        </p:txBody>
      </p:sp>
      <p:sp>
        <p:nvSpPr>
          <p:cNvPr id="34" name="Text 32"/>
          <p:cNvSpPr txBox="1"/>
          <p:nvPr/>
        </p:nvSpPr>
        <p:spPr>
          <a:xfrm>
            <a:off x="8229600" y="1874520"/>
            <a:ext cx="1005840" cy="329184"/>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Word</a:t>
            </a:r>
            <a:endParaRPr lang="en-US" sz="1100" dirty="0"/>
          </a:p>
        </p:txBody>
      </p:sp>
      <p:sp>
        <p:nvSpPr>
          <p:cNvPr id="35" name="Text 33"/>
          <p:cNvSpPr txBox="1"/>
          <p:nvPr/>
        </p:nvSpPr>
        <p:spPr>
          <a:xfrm>
            <a:off x="8229600" y="2331720"/>
            <a:ext cx="1353312" cy="1097280"/>
          </a:xfrm>
          <a:prstGeom prst="rect">
            <a:avLst/>
          </a:prstGeom>
          <a:noFill/>
          <a:ln/>
        </p:spPr>
        <p:txBody>
          <a:bodyPr wrap="square" lIns="0" tIns="0" rIns="0" bIns="0" rtlCol="0" anchor="t"/>
          <a:lstStyle/>
          <a:p>
            <a:pPr marL="0" indent="0">
              <a:buNone/>
            </a:pPr>
            <a:r>
              <a:rPr lang="en-US" sz="1450" b="1" dirty="0">
                <a:solidFill>
                  <a:srgbClr val="1F4E79"/>
                </a:solidFill>
                <a:latin typeface="Calibri" pitchFamily="34" charset="0"/>
                <a:ea typeface="Calibri" pitchFamily="34" charset="-122"/>
                <a:cs typeface="Calibri" pitchFamily="34" charset="-120"/>
              </a:rPr>
              <a:t>90-Day Action Plan Playbook</a:t>
            </a:r>
            <a:endParaRPr lang="en-US" sz="1450" dirty="0"/>
          </a:p>
        </p:txBody>
      </p:sp>
      <p:sp>
        <p:nvSpPr>
          <p:cNvPr id="36" name="Text 34"/>
          <p:cNvSpPr txBox="1"/>
          <p:nvPr/>
        </p:nvSpPr>
        <p:spPr>
          <a:xfrm>
            <a:off x="8229600" y="3474720"/>
            <a:ext cx="1353312" cy="1920240"/>
          </a:xfrm>
          <a:prstGeom prst="rect">
            <a:avLst/>
          </a:prstGeom>
          <a:noFill/>
          <a:ln/>
        </p:spPr>
        <p:txBody>
          <a:bodyPr wrap="square" lIns="0" tIns="0" rIns="0" bIns="0" rtlCol="0" anchor="t"/>
          <a:lstStyle/>
          <a:p>
            <a:pPr marL="0" indent="0">
              <a:buNone/>
            </a:pPr>
            <a:r>
              <a:rPr lang="en-US" sz="1250" dirty="0">
                <a:solidFill>
                  <a:srgbClr val="1F2A37"/>
                </a:solidFill>
                <a:latin typeface="Calibri" pitchFamily="34" charset="0"/>
                <a:ea typeface="Calibri" pitchFamily="34" charset="-122"/>
                <a:cs typeface="Calibri" pitchFamily="34" charset="-120"/>
              </a:rPr>
              <a:t>The tasker menu. Ten taskers per Line of Effort for each of five maturity bands.</a:t>
            </a:r>
            <a:endParaRPr lang="en-US" sz="1250" dirty="0"/>
          </a:p>
        </p:txBody>
      </p:sp>
      <p:sp>
        <p:nvSpPr>
          <p:cNvPr id="37" name="Text 35"/>
          <p:cNvSpPr txBox="1"/>
          <p:nvPr/>
        </p:nvSpPr>
        <p:spPr>
          <a:xfrm>
            <a:off x="8229600" y="5440680"/>
            <a:ext cx="1353312" cy="548640"/>
          </a:xfrm>
          <a:prstGeom prst="rect">
            <a:avLst/>
          </a:prstGeom>
          <a:noFill/>
          <a:ln/>
        </p:spPr>
        <p:txBody>
          <a:bodyPr wrap="square" lIns="0" tIns="0" rIns="0" bIns="0" rtlCol="0" anchor="ctr"/>
          <a:lstStyle/>
          <a:p>
            <a:pPr marL="0" indent="0">
              <a:buNone/>
            </a:pPr>
            <a:r>
              <a:rPr lang="en-US" sz="1300" b="1" i="1" dirty="0">
                <a:solidFill>
                  <a:srgbClr val="1F77B4"/>
                </a:solidFill>
                <a:latin typeface="Calibri" pitchFamily="34" charset="0"/>
                <a:ea typeface="Calibri" pitchFamily="34" charset="-122"/>
                <a:cs typeface="Calibri" pitchFamily="34" charset="-120"/>
              </a:rPr>
              <a:t>Build your plan</a:t>
            </a:r>
            <a:endParaRPr lang="en-US" sz="1300" dirty="0"/>
          </a:p>
        </p:txBody>
      </p:sp>
      <p:sp>
        <p:nvSpPr>
          <p:cNvPr id="38" name="Shape 36"/>
          <p:cNvSpPr/>
          <p:nvPr/>
        </p:nvSpPr>
        <p:spPr>
          <a:xfrm>
            <a:off x="9921240" y="1691640"/>
            <a:ext cx="1719072" cy="4480560"/>
          </a:xfrm>
          <a:prstGeom prst="roundRect">
            <a:avLst>
              <a:gd name="adj" fmla="val 6383"/>
            </a:avLst>
          </a:prstGeom>
          <a:solidFill>
            <a:srgbClr val="FFFFFF"/>
          </a:solidFill>
          <a:ln w="9525">
            <a:solidFill>
              <a:srgbClr val="D5E0EA"/>
            </a:solidFill>
            <a:prstDash val="solid"/>
          </a:ln>
          <a:effectLst>
            <a:outerShdw blurRad="76200" dist="25400" dir="5400000" algn="bl" rotWithShape="0">
              <a:srgbClr val="000000">
                <a:alpha val="12000"/>
              </a:srgbClr>
            </a:outerShdw>
          </a:effectLst>
        </p:spPr>
        <p:txBody>
          <a:bodyPr/>
          <a:lstStyle/>
          <a:p>
            <a:endParaRPr lang="en-US"/>
          </a:p>
        </p:txBody>
      </p:sp>
      <p:sp>
        <p:nvSpPr>
          <p:cNvPr id="39" name="Shape 37"/>
          <p:cNvSpPr/>
          <p:nvPr/>
        </p:nvSpPr>
        <p:spPr>
          <a:xfrm>
            <a:off x="10104120" y="1874520"/>
            <a:ext cx="1005840" cy="329184"/>
          </a:xfrm>
          <a:prstGeom prst="roundRect">
            <a:avLst>
              <a:gd name="adj" fmla="val 22222"/>
            </a:avLst>
          </a:prstGeom>
          <a:solidFill>
            <a:srgbClr val="B7472A"/>
          </a:solidFill>
          <a:ln w="12700">
            <a:solidFill>
              <a:srgbClr val="FFFFFF"/>
            </a:solidFill>
            <a:prstDash val="solid"/>
          </a:ln>
        </p:spPr>
        <p:txBody>
          <a:bodyPr/>
          <a:lstStyle/>
          <a:p>
            <a:endParaRPr lang="en-US"/>
          </a:p>
        </p:txBody>
      </p:sp>
      <p:sp>
        <p:nvSpPr>
          <p:cNvPr id="40" name="Text 38"/>
          <p:cNvSpPr txBox="1"/>
          <p:nvPr/>
        </p:nvSpPr>
        <p:spPr>
          <a:xfrm>
            <a:off x="10104120" y="1874520"/>
            <a:ext cx="1005840" cy="329184"/>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PowerPoint</a:t>
            </a:r>
            <a:endParaRPr lang="en-US" sz="1100" dirty="0"/>
          </a:p>
        </p:txBody>
      </p:sp>
      <p:sp>
        <p:nvSpPr>
          <p:cNvPr id="41" name="Text 39"/>
          <p:cNvSpPr txBox="1"/>
          <p:nvPr/>
        </p:nvSpPr>
        <p:spPr>
          <a:xfrm>
            <a:off x="10104120" y="2331720"/>
            <a:ext cx="1353312" cy="1097280"/>
          </a:xfrm>
          <a:prstGeom prst="rect">
            <a:avLst/>
          </a:prstGeom>
          <a:noFill/>
          <a:ln/>
        </p:spPr>
        <p:txBody>
          <a:bodyPr wrap="square" lIns="0" tIns="0" rIns="0" bIns="0" rtlCol="0" anchor="t"/>
          <a:lstStyle/>
          <a:p>
            <a:pPr marL="0" indent="0">
              <a:buNone/>
            </a:pPr>
            <a:r>
              <a:rPr lang="en-US" sz="1450" b="1" dirty="0">
                <a:solidFill>
                  <a:srgbClr val="1F4E79"/>
                </a:solidFill>
                <a:latin typeface="Calibri" pitchFamily="34" charset="0"/>
                <a:ea typeface="Calibri" pitchFamily="34" charset="-122"/>
                <a:cs typeface="Calibri" pitchFamily="34" charset="-120"/>
              </a:rPr>
              <a:t>LOE Slide Template</a:t>
            </a:r>
            <a:endParaRPr lang="en-US" sz="1450" dirty="0"/>
          </a:p>
        </p:txBody>
      </p:sp>
      <p:sp>
        <p:nvSpPr>
          <p:cNvPr id="42" name="Text 40"/>
          <p:cNvSpPr txBox="1"/>
          <p:nvPr/>
        </p:nvSpPr>
        <p:spPr>
          <a:xfrm>
            <a:off x="10104120" y="3474720"/>
            <a:ext cx="1353312" cy="1920240"/>
          </a:xfrm>
          <a:prstGeom prst="rect">
            <a:avLst/>
          </a:prstGeom>
          <a:noFill/>
          <a:ln/>
        </p:spPr>
        <p:txBody>
          <a:bodyPr wrap="square" lIns="0" tIns="0" rIns="0" bIns="0" rtlCol="0" anchor="t"/>
          <a:lstStyle/>
          <a:p>
            <a:pPr marL="0" indent="0">
              <a:buNone/>
            </a:pPr>
            <a:r>
              <a:rPr lang="en-US" sz="1250" dirty="0">
                <a:solidFill>
                  <a:srgbClr val="1F2A37"/>
                </a:solidFill>
                <a:latin typeface="Calibri" pitchFamily="34" charset="0"/>
                <a:ea typeface="Calibri" pitchFamily="34" charset="-122"/>
                <a:cs typeface="Calibri" pitchFamily="34" charset="-120"/>
              </a:rPr>
              <a:t>A one-page briefing view of the plan: four Lines of Effort, six taskers each, by 30-day phase.</a:t>
            </a:r>
            <a:endParaRPr lang="en-US" sz="1250" dirty="0"/>
          </a:p>
        </p:txBody>
      </p:sp>
      <p:sp>
        <p:nvSpPr>
          <p:cNvPr id="43" name="Text 41"/>
          <p:cNvSpPr txBox="1"/>
          <p:nvPr/>
        </p:nvSpPr>
        <p:spPr>
          <a:xfrm>
            <a:off x="10104120" y="5440680"/>
            <a:ext cx="1353312" cy="548640"/>
          </a:xfrm>
          <a:prstGeom prst="rect">
            <a:avLst/>
          </a:prstGeom>
          <a:noFill/>
          <a:ln/>
        </p:spPr>
        <p:txBody>
          <a:bodyPr wrap="square" lIns="0" tIns="0" rIns="0" bIns="0" rtlCol="0" anchor="ctr"/>
          <a:lstStyle/>
          <a:p>
            <a:pPr marL="0" indent="0">
              <a:buNone/>
            </a:pPr>
            <a:r>
              <a:rPr lang="en-US" sz="1300" b="1" i="1" dirty="0">
                <a:solidFill>
                  <a:srgbClr val="1F77B4"/>
                </a:solidFill>
                <a:latin typeface="Calibri" pitchFamily="34" charset="0"/>
                <a:ea typeface="Calibri" pitchFamily="34" charset="-122"/>
                <a:cs typeface="Calibri" pitchFamily="34" charset="-120"/>
              </a:rPr>
              <a:t>Brief leadership</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AFC"/>
        </a:solidFill>
        <a:effectLst/>
      </p:bgPr>
    </p:bg>
    <p:spTree>
      <p:nvGrpSpPr>
        <p:cNvPr id="1" name=""/>
        <p:cNvGrpSpPr/>
        <p:nvPr/>
      </p:nvGrpSpPr>
      <p:grpSpPr>
        <a:xfrm>
          <a:off x="0" y="0"/>
          <a:ext cx="0" cy="0"/>
          <a:chOff x="0" y="0"/>
          <a:chExt cx="0" cy="0"/>
        </a:xfrm>
      </p:grpSpPr>
      <p:sp>
        <p:nvSpPr>
          <p:cNvPr id="2" name="Shape 0"/>
          <p:cNvSpPr/>
          <p:nvPr/>
        </p:nvSpPr>
        <p:spPr>
          <a:xfrm>
            <a:off x="0" y="0"/>
            <a:ext cx="12188952" cy="914400"/>
          </a:xfrm>
          <a:prstGeom prst="rect">
            <a:avLst/>
          </a:prstGeom>
          <a:solidFill>
            <a:srgbClr val="1F4E79"/>
          </a:solidFill>
          <a:ln/>
        </p:spPr>
        <p:txBody>
          <a:bodyPr/>
          <a:lstStyle/>
          <a:p>
            <a:endParaRPr lang="en-US"/>
          </a:p>
        </p:txBody>
      </p:sp>
      <p:sp>
        <p:nvSpPr>
          <p:cNvPr id="3" name="Text 1"/>
          <p:cNvSpPr txBox="1"/>
          <p:nvPr/>
        </p:nvSpPr>
        <p:spPr>
          <a:xfrm>
            <a:off x="548640" y="109728"/>
            <a:ext cx="9326880" cy="694944"/>
          </a:xfrm>
          <a:prstGeom prst="rect">
            <a:avLst/>
          </a:prstGeom>
          <a:noFill/>
          <a:ln/>
        </p:spPr>
        <p:txBody>
          <a:bodyPr wrap="square" lIns="0" tIns="0" rIns="0" bIns="0" rtlCol="0" anchor="ctr"/>
          <a:lstStyle/>
          <a:p>
            <a:pPr marL="0" indent="0">
              <a:buNone/>
            </a:pPr>
            <a:r>
              <a:rPr lang="en-US" sz="3000" b="1" dirty="0">
                <a:solidFill>
                  <a:srgbClr val="FFFFFF"/>
                </a:solidFill>
                <a:latin typeface="Calibri" pitchFamily="34" charset="0"/>
                <a:ea typeface="Calibri" pitchFamily="34" charset="-122"/>
                <a:cs typeface="Calibri" pitchFamily="34" charset="-120"/>
              </a:rPr>
              <a:t>How the Files Work Together</a:t>
            </a:r>
            <a:endParaRPr lang="en-US" sz="3000" dirty="0"/>
          </a:p>
        </p:txBody>
      </p:sp>
      <p:sp>
        <p:nvSpPr>
          <p:cNvPr id="4" name="Text 2"/>
          <p:cNvSpPr txBox="1"/>
          <p:nvPr/>
        </p:nvSpPr>
        <p:spPr>
          <a:xfrm>
            <a:off x="9966960" y="109728"/>
            <a:ext cx="1691640" cy="694944"/>
          </a:xfrm>
          <a:prstGeom prst="rect">
            <a:avLst/>
          </a:prstGeom>
          <a:noFill/>
          <a:ln/>
        </p:spPr>
        <p:txBody>
          <a:bodyPr wrap="square" lIns="0" tIns="0" rIns="0" bIns="0" rtlCol="0" anchor="ctr"/>
          <a:lstStyle/>
          <a:p>
            <a:pPr marL="0" indent="0" algn="r">
              <a:buNone/>
            </a:pPr>
            <a:r>
              <a:rPr lang="en-US" sz="1300" b="1" dirty="0">
                <a:solidFill>
                  <a:srgbClr val="FFFFFF"/>
                </a:solidFill>
                <a:latin typeface="Calibri" pitchFamily="34" charset="0"/>
                <a:ea typeface="Calibri" pitchFamily="34" charset="-122"/>
                <a:cs typeface="Calibri" pitchFamily="34" charset="-120"/>
              </a:rPr>
              <a:t>Bay Area UASI</a:t>
            </a:r>
            <a:endParaRPr lang="en-US" sz="1300" dirty="0"/>
          </a:p>
        </p:txBody>
      </p:sp>
      <p:sp>
        <p:nvSpPr>
          <p:cNvPr id="5" name="Text 3"/>
          <p:cNvSpPr txBox="1"/>
          <p:nvPr/>
        </p:nvSpPr>
        <p:spPr>
          <a:xfrm>
            <a:off x="548640" y="1051560"/>
            <a:ext cx="11064240" cy="411480"/>
          </a:xfrm>
          <a:prstGeom prst="rect">
            <a:avLst/>
          </a:prstGeom>
          <a:noFill/>
          <a:ln/>
        </p:spPr>
        <p:txBody>
          <a:bodyPr wrap="square" lIns="0" tIns="0" rIns="0" bIns="0" rtlCol="0" anchor="ctr"/>
          <a:lstStyle/>
          <a:p>
            <a:pPr marL="0" indent="0">
              <a:buNone/>
            </a:pPr>
            <a:r>
              <a:rPr lang="en-US" sz="1500" i="1" dirty="0">
                <a:solidFill>
                  <a:srgbClr val="5B6B7B"/>
                </a:solidFill>
                <a:latin typeface="Calibri" pitchFamily="34" charset="0"/>
                <a:ea typeface="Calibri" pitchFamily="34" charset="-122"/>
                <a:cs typeface="Calibri" pitchFamily="34" charset="-120"/>
              </a:rPr>
              <a:t>The RAICF recommended workflow, with the file you use at each step</a:t>
            </a:r>
            <a:endParaRPr lang="en-US" sz="1500" dirty="0"/>
          </a:p>
        </p:txBody>
      </p:sp>
      <p:sp>
        <p:nvSpPr>
          <p:cNvPr id="6" name="Text 4"/>
          <p:cNvSpPr txBox="1"/>
          <p:nvPr/>
        </p:nvSpPr>
        <p:spPr>
          <a:xfrm>
            <a:off x="548640" y="6400800"/>
            <a:ext cx="10241280" cy="274320"/>
          </a:xfrm>
          <a:prstGeom prst="rect">
            <a:avLst/>
          </a:prstGeom>
          <a:noFill/>
          <a:ln/>
        </p:spPr>
        <p:txBody>
          <a:bodyPr wrap="square" lIns="0" tIns="0" rIns="0" bIns="0" rtlCol="0" anchor="ctr"/>
          <a:lstStyle/>
          <a:p>
            <a:pPr marL="0" indent="0">
              <a:buNone/>
            </a:pPr>
            <a:r>
              <a:rPr lang="en-US" sz="1000" dirty="0">
                <a:solidFill>
                  <a:srgbClr val="5B6B7B"/>
                </a:solidFill>
                <a:latin typeface="Calibri" pitchFamily="34" charset="0"/>
                <a:ea typeface="Calibri" pitchFamily="34" charset="-122"/>
                <a:cs typeface="Calibri" pitchFamily="34" charset="-120"/>
              </a:rPr>
              <a:t>A self-improvement process, not a formal audit, inspection, or compliance review.</a:t>
            </a:r>
            <a:endParaRPr lang="en-US" sz="1000" dirty="0"/>
          </a:p>
        </p:txBody>
      </p:sp>
      <p:sp>
        <p:nvSpPr>
          <p:cNvPr id="7" name="Text 5"/>
          <p:cNvSpPr txBox="1"/>
          <p:nvPr/>
        </p:nvSpPr>
        <p:spPr>
          <a:xfrm>
            <a:off x="10972800" y="6400800"/>
            <a:ext cx="685800" cy="274320"/>
          </a:xfrm>
          <a:prstGeom prst="rect">
            <a:avLst/>
          </a:prstGeom>
          <a:noFill/>
          <a:ln/>
        </p:spPr>
        <p:txBody>
          <a:bodyPr wrap="square" lIns="0" tIns="0" rIns="0" bIns="0" rtlCol="0" anchor="ctr"/>
          <a:lstStyle/>
          <a:p>
            <a:pPr marL="0" indent="0" algn="r">
              <a:buNone/>
            </a:pPr>
            <a:r>
              <a:rPr lang="en-US" sz="1000" dirty="0">
                <a:solidFill>
                  <a:srgbClr val="5B6B7B"/>
                </a:solidFill>
                <a:latin typeface="Calibri" pitchFamily="34" charset="0"/>
                <a:ea typeface="Calibri" pitchFamily="34" charset="-122"/>
                <a:cs typeface="Calibri" pitchFamily="34" charset="-120"/>
              </a:rPr>
              <a:t>3</a:t>
            </a:r>
            <a:endParaRPr lang="en-US" sz="1000" dirty="0"/>
          </a:p>
        </p:txBody>
      </p:sp>
      <p:sp>
        <p:nvSpPr>
          <p:cNvPr id="8" name="Shape 6"/>
          <p:cNvSpPr/>
          <p:nvPr/>
        </p:nvSpPr>
        <p:spPr>
          <a:xfrm>
            <a:off x="548640" y="1645920"/>
            <a:ext cx="2020824" cy="2606040"/>
          </a:xfrm>
          <a:prstGeom prst="roundRect">
            <a:avLst>
              <a:gd name="adj" fmla="val 5430"/>
            </a:avLst>
          </a:prstGeom>
          <a:solidFill>
            <a:srgbClr val="E8F1F8"/>
          </a:solidFill>
          <a:ln w="9525">
            <a:solidFill>
              <a:srgbClr val="D5E0EA"/>
            </a:solidFill>
            <a:prstDash val="solid"/>
          </a:ln>
          <a:effectLst>
            <a:outerShdw blurRad="76200" dist="25400" dir="5400000" algn="bl" rotWithShape="0">
              <a:srgbClr val="000000">
                <a:alpha val="12000"/>
              </a:srgbClr>
            </a:outerShdw>
          </a:effectLst>
        </p:spPr>
        <p:txBody>
          <a:bodyPr/>
          <a:lstStyle/>
          <a:p>
            <a:endParaRPr lang="en-US"/>
          </a:p>
        </p:txBody>
      </p:sp>
      <p:sp>
        <p:nvSpPr>
          <p:cNvPr id="9" name="Shape 7"/>
          <p:cNvSpPr/>
          <p:nvPr/>
        </p:nvSpPr>
        <p:spPr>
          <a:xfrm>
            <a:off x="1284732" y="1783080"/>
            <a:ext cx="548640" cy="548640"/>
          </a:xfrm>
          <a:prstGeom prst="ellipse">
            <a:avLst/>
          </a:prstGeom>
          <a:solidFill>
            <a:srgbClr val="1F4E79"/>
          </a:solidFill>
          <a:ln w="12700">
            <a:solidFill>
              <a:srgbClr val="1F4E79"/>
            </a:solidFill>
            <a:prstDash val="solid"/>
          </a:ln>
        </p:spPr>
        <p:txBody>
          <a:bodyPr/>
          <a:lstStyle/>
          <a:p>
            <a:endParaRPr lang="en-US"/>
          </a:p>
        </p:txBody>
      </p:sp>
      <p:sp>
        <p:nvSpPr>
          <p:cNvPr id="10" name="Text 8"/>
          <p:cNvSpPr txBox="1"/>
          <p:nvPr/>
        </p:nvSpPr>
        <p:spPr>
          <a:xfrm>
            <a:off x="1284732" y="178308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1</a:t>
            </a:r>
            <a:endParaRPr lang="en-US" sz="1800" dirty="0"/>
          </a:p>
        </p:txBody>
      </p:sp>
      <p:sp>
        <p:nvSpPr>
          <p:cNvPr id="11" name="Text 9"/>
          <p:cNvSpPr txBox="1"/>
          <p:nvPr/>
        </p:nvSpPr>
        <p:spPr>
          <a:xfrm>
            <a:off x="640080" y="2423160"/>
            <a:ext cx="1837944" cy="548640"/>
          </a:xfrm>
          <a:prstGeom prst="rect">
            <a:avLst/>
          </a:prstGeom>
          <a:noFill/>
          <a:ln/>
        </p:spPr>
        <p:txBody>
          <a:bodyPr wrap="square" lIns="0" tIns="0" rIns="0" bIns="0" rtlCol="0" anchor="ctr"/>
          <a:lstStyle/>
          <a:p>
            <a:pPr marL="0" indent="0" algn="ctr">
              <a:buNone/>
            </a:pPr>
            <a:r>
              <a:rPr lang="en-US" sz="1550" b="1" dirty="0">
                <a:solidFill>
                  <a:srgbClr val="1F4E79"/>
                </a:solidFill>
                <a:latin typeface="Calibri" pitchFamily="34" charset="0"/>
                <a:ea typeface="Calibri" pitchFamily="34" charset="-122"/>
                <a:cs typeface="Calibri" pitchFamily="34" charset="-120"/>
              </a:rPr>
              <a:t>Complete the Self-Assessment</a:t>
            </a:r>
            <a:endParaRPr lang="en-US" sz="1550" dirty="0"/>
          </a:p>
        </p:txBody>
      </p:sp>
      <p:sp>
        <p:nvSpPr>
          <p:cNvPr id="12" name="Shape 10"/>
          <p:cNvSpPr/>
          <p:nvPr/>
        </p:nvSpPr>
        <p:spPr>
          <a:xfrm>
            <a:off x="731520" y="3017520"/>
            <a:ext cx="1655064" cy="310896"/>
          </a:xfrm>
          <a:prstGeom prst="roundRect">
            <a:avLst>
              <a:gd name="adj" fmla="val 29412"/>
            </a:avLst>
          </a:prstGeom>
          <a:solidFill>
            <a:srgbClr val="1F4E79"/>
          </a:solidFill>
          <a:ln w="12700">
            <a:solidFill>
              <a:srgbClr val="1F4E79"/>
            </a:solidFill>
            <a:prstDash val="solid"/>
          </a:ln>
        </p:spPr>
        <p:txBody>
          <a:bodyPr/>
          <a:lstStyle/>
          <a:p>
            <a:endParaRPr lang="en-US"/>
          </a:p>
        </p:txBody>
      </p:sp>
      <p:sp>
        <p:nvSpPr>
          <p:cNvPr id="13" name="Text 11"/>
          <p:cNvSpPr txBox="1"/>
          <p:nvPr/>
        </p:nvSpPr>
        <p:spPr>
          <a:xfrm>
            <a:off x="731520" y="3017520"/>
            <a:ext cx="1655064" cy="310896"/>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Workbook + Manual</a:t>
            </a:r>
            <a:endParaRPr lang="en-US" sz="1100" dirty="0"/>
          </a:p>
        </p:txBody>
      </p:sp>
      <p:sp>
        <p:nvSpPr>
          <p:cNvPr id="14" name="Text 12"/>
          <p:cNvSpPr txBox="1"/>
          <p:nvPr/>
        </p:nvSpPr>
        <p:spPr>
          <a:xfrm>
            <a:off x="685800" y="3429000"/>
            <a:ext cx="1746504" cy="731520"/>
          </a:xfrm>
          <a:prstGeom prst="rect">
            <a:avLst/>
          </a:prstGeom>
          <a:noFill/>
          <a:ln/>
        </p:spPr>
        <p:txBody>
          <a:bodyPr wrap="square" lIns="0" tIns="0" rIns="0" bIns="0" rtlCol="0" anchor="t"/>
          <a:lstStyle/>
          <a:p>
            <a:pPr marL="0" indent="0" algn="ctr">
              <a:buNone/>
            </a:pPr>
            <a:r>
              <a:rPr lang="en-US" sz="1300" dirty="0">
                <a:solidFill>
                  <a:srgbClr val="1F2A37"/>
                </a:solidFill>
                <a:latin typeface="Calibri" pitchFamily="34" charset="0"/>
                <a:ea typeface="Calibri" pitchFamily="34" charset="-122"/>
                <a:cs typeface="Calibri" pitchFamily="34" charset="-120"/>
              </a:rPr>
              <a:t>With the Manual open as reference</a:t>
            </a:r>
            <a:endParaRPr lang="en-US" sz="1300" dirty="0"/>
          </a:p>
        </p:txBody>
      </p:sp>
      <p:sp>
        <p:nvSpPr>
          <p:cNvPr id="15" name="Text 13"/>
          <p:cNvSpPr txBox="1"/>
          <p:nvPr/>
        </p:nvSpPr>
        <p:spPr>
          <a:xfrm>
            <a:off x="2569464" y="2103120"/>
            <a:ext cx="246888" cy="731520"/>
          </a:xfrm>
          <a:prstGeom prst="rect">
            <a:avLst/>
          </a:prstGeom>
          <a:noFill/>
          <a:ln/>
        </p:spPr>
        <p:txBody>
          <a:bodyPr wrap="square" lIns="0" tIns="0" rIns="0" bIns="0" rtlCol="0" anchor="ctr"/>
          <a:lstStyle/>
          <a:p>
            <a:pPr marL="0" indent="0" algn="ctr">
              <a:buNone/>
            </a:pPr>
            <a:r>
              <a:rPr lang="en-US" sz="3000" b="1" dirty="0">
                <a:solidFill>
                  <a:srgbClr val="1F77B4"/>
                </a:solidFill>
                <a:latin typeface="Calibri" pitchFamily="34" charset="0"/>
                <a:ea typeface="Calibri" pitchFamily="34" charset="-122"/>
                <a:cs typeface="Calibri" pitchFamily="34" charset="-120"/>
              </a:rPr>
              <a:t>›</a:t>
            </a:r>
            <a:endParaRPr lang="en-US" sz="3000" dirty="0"/>
          </a:p>
        </p:txBody>
      </p:sp>
      <p:sp>
        <p:nvSpPr>
          <p:cNvPr id="16" name="Shape 14"/>
          <p:cNvSpPr/>
          <p:nvPr/>
        </p:nvSpPr>
        <p:spPr>
          <a:xfrm>
            <a:off x="2816352" y="1645920"/>
            <a:ext cx="2020824" cy="2606040"/>
          </a:xfrm>
          <a:prstGeom prst="roundRect">
            <a:avLst>
              <a:gd name="adj" fmla="val 5430"/>
            </a:avLst>
          </a:prstGeom>
          <a:solidFill>
            <a:srgbClr val="E8F1F8"/>
          </a:solidFill>
          <a:ln w="9525">
            <a:solidFill>
              <a:srgbClr val="D5E0EA"/>
            </a:solidFill>
            <a:prstDash val="solid"/>
          </a:ln>
          <a:effectLst>
            <a:outerShdw blurRad="76200" dist="25400" dir="5400000" algn="bl" rotWithShape="0">
              <a:srgbClr val="000000">
                <a:alpha val="12000"/>
              </a:srgbClr>
            </a:outerShdw>
          </a:effectLst>
        </p:spPr>
        <p:txBody>
          <a:bodyPr/>
          <a:lstStyle/>
          <a:p>
            <a:endParaRPr lang="en-US"/>
          </a:p>
        </p:txBody>
      </p:sp>
      <p:sp>
        <p:nvSpPr>
          <p:cNvPr id="17" name="Shape 15"/>
          <p:cNvSpPr/>
          <p:nvPr/>
        </p:nvSpPr>
        <p:spPr>
          <a:xfrm>
            <a:off x="3552444" y="1783080"/>
            <a:ext cx="548640" cy="548640"/>
          </a:xfrm>
          <a:prstGeom prst="ellipse">
            <a:avLst/>
          </a:prstGeom>
          <a:solidFill>
            <a:srgbClr val="1F4E79"/>
          </a:solidFill>
          <a:ln w="12700">
            <a:solidFill>
              <a:srgbClr val="1F4E79"/>
            </a:solidFill>
            <a:prstDash val="solid"/>
          </a:ln>
        </p:spPr>
        <p:txBody>
          <a:bodyPr/>
          <a:lstStyle/>
          <a:p>
            <a:endParaRPr lang="en-US"/>
          </a:p>
        </p:txBody>
      </p:sp>
      <p:sp>
        <p:nvSpPr>
          <p:cNvPr id="18" name="Text 16"/>
          <p:cNvSpPr txBox="1"/>
          <p:nvPr/>
        </p:nvSpPr>
        <p:spPr>
          <a:xfrm>
            <a:off x="3552444" y="178308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2</a:t>
            </a:r>
            <a:endParaRPr lang="en-US" sz="1800" dirty="0"/>
          </a:p>
        </p:txBody>
      </p:sp>
      <p:sp>
        <p:nvSpPr>
          <p:cNvPr id="19" name="Text 17"/>
          <p:cNvSpPr txBox="1"/>
          <p:nvPr/>
        </p:nvSpPr>
        <p:spPr>
          <a:xfrm>
            <a:off x="2907792" y="2423160"/>
            <a:ext cx="1837944" cy="548640"/>
          </a:xfrm>
          <a:prstGeom prst="rect">
            <a:avLst/>
          </a:prstGeom>
          <a:noFill/>
          <a:ln/>
        </p:spPr>
        <p:txBody>
          <a:bodyPr wrap="square" lIns="0" tIns="0" rIns="0" bIns="0" rtlCol="0" anchor="ctr"/>
          <a:lstStyle/>
          <a:p>
            <a:pPr marL="0" indent="0" algn="ctr">
              <a:buNone/>
            </a:pPr>
            <a:r>
              <a:rPr lang="en-US" sz="1550" b="1" dirty="0">
                <a:solidFill>
                  <a:srgbClr val="1F4E79"/>
                </a:solidFill>
                <a:latin typeface="Calibri" pitchFamily="34" charset="0"/>
                <a:ea typeface="Calibri" pitchFamily="34" charset="-122"/>
                <a:cs typeface="Calibri" pitchFamily="34" charset="-120"/>
              </a:rPr>
              <a:t>Review Common Gaps</a:t>
            </a:r>
            <a:endParaRPr lang="en-US" sz="1550" dirty="0"/>
          </a:p>
        </p:txBody>
      </p:sp>
      <p:sp>
        <p:nvSpPr>
          <p:cNvPr id="20" name="Shape 18"/>
          <p:cNvSpPr/>
          <p:nvPr/>
        </p:nvSpPr>
        <p:spPr>
          <a:xfrm>
            <a:off x="2999232" y="3017520"/>
            <a:ext cx="1655064" cy="310896"/>
          </a:xfrm>
          <a:prstGeom prst="roundRect">
            <a:avLst>
              <a:gd name="adj" fmla="val 29412"/>
            </a:avLst>
          </a:prstGeom>
          <a:solidFill>
            <a:srgbClr val="1F4E79"/>
          </a:solidFill>
          <a:ln w="12700">
            <a:solidFill>
              <a:srgbClr val="1F4E79"/>
            </a:solidFill>
            <a:prstDash val="solid"/>
          </a:ln>
        </p:spPr>
        <p:txBody>
          <a:bodyPr/>
          <a:lstStyle/>
          <a:p>
            <a:endParaRPr lang="en-US"/>
          </a:p>
        </p:txBody>
      </p:sp>
      <p:sp>
        <p:nvSpPr>
          <p:cNvPr id="21" name="Text 19"/>
          <p:cNvSpPr txBox="1"/>
          <p:nvPr/>
        </p:nvSpPr>
        <p:spPr>
          <a:xfrm>
            <a:off x="2999232" y="3017520"/>
            <a:ext cx="1655064" cy="310896"/>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RAICF</a:t>
            </a:r>
            <a:endParaRPr lang="en-US" sz="1100" dirty="0"/>
          </a:p>
        </p:txBody>
      </p:sp>
      <p:sp>
        <p:nvSpPr>
          <p:cNvPr id="22" name="Text 20"/>
          <p:cNvSpPr txBox="1"/>
          <p:nvPr/>
        </p:nvSpPr>
        <p:spPr>
          <a:xfrm>
            <a:off x="2953512" y="3429000"/>
            <a:ext cx="1746504" cy="731520"/>
          </a:xfrm>
          <a:prstGeom prst="rect">
            <a:avLst/>
          </a:prstGeom>
          <a:noFill/>
          <a:ln/>
        </p:spPr>
        <p:txBody>
          <a:bodyPr wrap="square" lIns="0" tIns="0" rIns="0" bIns="0" rtlCol="0" anchor="t"/>
          <a:lstStyle/>
          <a:p>
            <a:pPr marL="0" indent="0" algn="ctr">
              <a:buNone/>
            </a:pPr>
            <a:r>
              <a:rPr lang="en-US" sz="1300" dirty="0">
                <a:solidFill>
                  <a:srgbClr val="1F2A37"/>
                </a:solidFill>
                <a:latin typeface="Calibri" pitchFamily="34" charset="0"/>
                <a:ea typeface="Calibri" pitchFamily="34" charset="-122"/>
                <a:cs typeface="Calibri" pitchFamily="34" charset="-120"/>
              </a:rPr>
              <a:t>Section 2, compared to your Dashboard</a:t>
            </a:r>
            <a:endParaRPr lang="en-US" sz="1300" dirty="0"/>
          </a:p>
        </p:txBody>
      </p:sp>
      <p:sp>
        <p:nvSpPr>
          <p:cNvPr id="23" name="Text 21"/>
          <p:cNvSpPr txBox="1"/>
          <p:nvPr/>
        </p:nvSpPr>
        <p:spPr>
          <a:xfrm>
            <a:off x="4837176" y="2103120"/>
            <a:ext cx="246888" cy="731520"/>
          </a:xfrm>
          <a:prstGeom prst="rect">
            <a:avLst/>
          </a:prstGeom>
          <a:noFill/>
          <a:ln/>
        </p:spPr>
        <p:txBody>
          <a:bodyPr wrap="square" lIns="0" tIns="0" rIns="0" bIns="0" rtlCol="0" anchor="ctr"/>
          <a:lstStyle/>
          <a:p>
            <a:pPr marL="0" indent="0" algn="ctr">
              <a:buNone/>
            </a:pPr>
            <a:r>
              <a:rPr lang="en-US" sz="3000" b="1" dirty="0">
                <a:solidFill>
                  <a:srgbClr val="1F77B4"/>
                </a:solidFill>
                <a:latin typeface="Calibri" pitchFamily="34" charset="0"/>
                <a:ea typeface="Calibri" pitchFamily="34" charset="-122"/>
                <a:cs typeface="Calibri" pitchFamily="34" charset="-120"/>
              </a:rPr>
              <a:t>›</a:t>
            </a:r>
            <a:endParaRPr lang="en-US" sz="3000" dirty="0"/>
          </a:p>
        </p:txBody>
      </p:sp>
      <p:sp>
        <p:nvSpPr>
          <p:cNvPr id="24" name="Shape 22"/>
          <p:cNvSpPr/>
          <p:nvPr/>
        </p:nvSpPr>
        <p:spPr>
          <a:xfrm>
            <a:off x="5084064" y="1645920"/>
            <a:ext cx="2020824" cy="2606040"/>
          </a:xfrm>
          <a:prstGeom prst="roundRect">
            <a:avLst>
              <a:gd name="adj" fmla="val 5430"/>
            </a:avLst>
          </a:prstGeom>
          <a:solidFill>
            <a:srgbClr val="E8F1F8"/>
          </a:solidFill>
          <a:ln w="9525">
            <a:solidFill>
              <a:srgbClr val="D5E0EA"/>
            </a:solidFill>
            <a:prstDash val="solid"/>
          </a:ln>
          <a:effectLst>
            <a:outerShdw blurRad="76200" dist="25400" dir="5400000" algn="bl" rotWithShape="0">
              <a:srgbClr val="000000">
                <a:alpha val="12000"/>
              </a:srgbClr>
            </a:outerShdw>
          </a:effectLst>
        </p:spPr>
        <p:txBody>
          <a:bodyPr/>
          <a:lstStyle/>
          <a:p>
            <a:endParaRPr lang="en-US"/>
          </a:p>
        </p:txBody>
      </p:sp>
      <p:sp>
        <p:nvSpPr>
          <p:cNvPr id="25" name="Shape 23"/>
          <p:cNvSpPr/>
          <p:nvPr/>
        </p:nvSpPr>
        <p:spPr>
          <a:xfrm>
            <a:off x="5820156" y="1783080"/>
            <a:ext cx="548640" cy="548640"/>
          </a:xfrm>
          <a:prstGeom prst="ellipse">
            <a:avLst/>
          </a:prstGeom>
          <a:solidFill>
            <a:srgbClr val="1F4E79"/>
          </a:solidFill>
          <a:ln w="12700">
            <a:solidFill>
              <a:srgbClr val="1F4E79"/>
            </a:solidFill>
            <a:prstDash val="solid"/>
          </a:ln>
        </p:spPr>
        <p:txBody>
          <a:bodyPr/>
          <a:lstStyle/>
          <a:p>
            <a:endParaRPr lang="en-US"/>
          </a:p>
        </p:txBody>
      </p:sp>
      <p:sp>
        <p:nvSpPr>
          <p:cNvPr id="26" name="Text 24"/>
          <p:cNvSpPr txBox="1"/>
          <p:nvPr/>
        </p:nvSpPr>
        <p:spPr>
          <a:xfrm>
            <a:off x="5820156" y="178308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3</a:t>
            </a:r>
            <a:endParaRPr lang="en-US" sz="1800" dirty="0"/>
          </a:p>
        </p:txBody>
      </p:sp>
      <p:sp>
        <p:nvSpPr>
          <p:cNvPr id="27" name="Text 25"/>
          <p:cNvSpPr txBox="1"/>
          <p:nvPr/>
        </p:nvSpPr>
        <p:spPr>
          <a:xfrm>
            <a:off x="5175504" y="2423160"/>
            <a:ext cx="1837944" cy="548640"/>
          </a:xfrm>
          <a:prstGeom prst="rect">
            <a:avLst/>
          </a:prstGeom>
          <a:noFill/>
          <a:ln/>
        </p:spPr>
        <p:txBody>
          <a:bodyPr wrap="square" lIns="0" tIns="0" rIns="0" bIns="0" rtlCol="0" anchor="ctr"/>
          <a:lstStyle/>
          <a:p>
            <a:pPr marL="0" indent="0" algn="ctr">
              <a:buNone/>
            </a:pPr>
            <a:r>
              <a:rPr lang="en-US" sz="1550" b="1" dirty="0">
                <a:solidFill>
                  <a:srgbClr val="1F4E79"/>
                </a:solidFill>
                <a:latin typeface="Calibri" pitchFamily="34" charset="0"/>
                <a:ea typeface="Calibri" pitchFamily="34" charset="-122"/>
                <a:cs typeface="Calibri" pitchFamily="34" charset="-120"/>
              </a:rPr>
              <a:t>Select Strategies</a:t>
            </a:r>
            <a:endParaRPr lang="en-US" sz="1550" dirty="0"/>
          </a:p>
        </p:txBody>
      </p:sp>
      <p:sp>
        <p:nvSpPr>
          <p:cNvPr id="28" name="Shape 26"/>
          <p:cNvSpPr/>
          <p:nvPr/>
        </p:nvSpPr>
        <p:spPr>
          <a:xfrm>
            <a:off x="5266944" y="3017520"/>
            <a:ext cx="1655064" cy="310896"/>
          </a:xfrm>
          <a:prstGeom prst="roundRect">
            <a:avLst>
              <a:gd name="adj" fmla="val 29412"/>
            </a:avLst>
          </a:prstGeom>
          <a:solidFill>
            <a:srgbClr val="1F4E79"/>
          </a:solidFill>
          <a:ln w="12700">
            <a:solidFill>
              <a:srgbClr val="1F4E79"/>
            </a:solidFill>
            <a:prstDash val="solid"/>
          </a:ln>
        </p:spPr>
        <p:txBody>
          <a:bodyPr/>
          <a:lstStyle/>
          <a:p>
            <a:endParaRPr lang="en-US"/>
          </a:p>
        </p:txBody>
      </p:sp>
      <p:sp>
        <p:nvSpPr>
          <p:cNvPr id="29" name="Text 27"/>
          <p:cNvSpPr txBox="1"/>
          <p:nvPr/>
        </p:nvSpPr>
        <p:spPr>
          <a:xfrm>
            <a:off x="5266944" y="3017520"/>
            <a:ext cx="1655064" cy="310896"/>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RAICF</a:t>
            </a:r>
            <a:endParaRPr lang="en-US" sz="1100" dirty="0"/>
          </a:p>
        </p:txBody>
      </p:sp>
      <p:sp>
        <p:nvSpPr>
          <p:cNvPr id="30" name="Text 28"/>
          <p:cNvSpPr txBox="1"/>
          <p:nvPr/>
        </p:nvSpPr>
        <p:spPr>
          <a:xfrm>
            <a:off x="5221224" y="3429000"/>
            <a:ext cx="1746504" cy="731520"/>
          </a:xfrm>
          <a:prstGeom prst="rect">
            <a:avLst/>
          </a:prstGeom>
          <a:noFill/>
          <a:ln/>
        </p:spPr>
        <p:txBody>
          <a:bodyPr wrap="square" lIns="0" tIns="0" rIns="0" bIns="0" rtlCol="0" anchor="t"/>
          <a:lstStyle/>
          <a:p>
            <a:pPr marL="0" indent="0" algn="ctr">
              <a:buNone/>
            </a:pPr>
            <a:r>
              <a:rPr lang="en-US" sz="1300" dirty="0">
                <a:solidFill>
                  <a:srgbClr val="1F2A37"/>
                </a:solidFill>
                <a:latin typeface="Calibri" pitchFamily="34" charset="0"/>
                <a:ea typeface="Calibri" pitchFamily="34" charset="-122"/>
                <a:cs typeface="Calibri" pitchFamily="34" charset="-120"/>
              </a:rPr>
              <a:t>Section 3, by control type</a:t>
            </a:r>
            <a:endParaRPr lang="en-US" sz="1300" dirty="0"/>
          </a:p>
        </p:txBody>
      </p:sp>
      <p:sp>
        <p:nvSpPr>
          <p:cNvPr id="31" name="Text 29"/>
          <p:cNvSpPr txBox="1"/>
          <p:nvPr/>
        </p:nvSpPr>
        <p:spPr>
          <a:xfrm>
            <a:off x="7104888" y="2103120"/>
            <a:ext cx="246888" cy="731520"/>
          </a:xfrm>
          <a:prstGeom prst="rect">
            <a:avLst/>
          </a:prstGeom>
          <a:noFill/>
          <a:ln/>
        </p:spPr>
        <p:txBody>
          <a:bodyPr wrap="square" lIns="0" tIns="0" rIns="0" bIns="0" rtlCol="0" anchor="ctr"/>
          <a:lstStyle/>
          <a:p>
            <a:pPr marL="0" indent="0" algn="ctr">
              <a:buNone/>
            </a:pPr>
            <a:r>
              <a:rPr lang="en-US" sz="3000" b="1" dirty="0">
                <a:solidFill>
                  <a:srgbClr val="1F77B4"/>
                </a:solidFill>
                <a:latin typeface="Calibri" pitchFamily="34" charset="0"/>
                <a:ea typeface="Calibri" pitchFamily="34" charset="-122"/>
                <a:cs typeface="Calibri" pitchFamily="34" charset="-120"/>
              </a:rPr>
              <a:t>›</a:t>
            </a:r>
            <a:endParaRPr lang="en-US" sz="3000" dirty="0"/>
          </a:p>
        </p:txBody>
      </p:sp>
      <p:sp>
        <p:nvSpPr>
          <p:cNvPr id="32" name="Shape 30"/>
          <p:cNvSpPr/>
          <p:nvPr/>
        </p:nvSpPr>
        <p:spPr>
          <a:xfrm>
            <a:off x="7351776" y="1645920"/>
            <a:ext cx="2020824" cy="2606040"/>
          </a:xfrm>
          <a:prstGeom prst="roundRect">
            <a:avLst>
              <a:gd name="adj" fmla="val 5430"/>
            </a:avLst>
          </a:prstGeom>
          <a:solidFill>
            <a:srgbClr val="E8F1F8"/>
          </a:solidFill>
          <a:ln w="9525">
            <a:solidFill>
              <a:srgbClr val="D5E0EA"/>
            </a:solidFill>
            <a:prstDash val="solid"/>
          </a:ln>
          <a:effectLst>
            <a:outerShdw blurRad="76200" dist="25400" dir="5400000" algn="bl" rotWithShape="0">
              <a:srgbClr val="000000">
                <a:alpha val="12000"/>
              </a:srgbClr>
            </a:outerShdw>
          </a:effectLst>
        </p:spPr>
        <p:txBody>
          <a:bodyPr/>
          <a:lstStyle/>
          <a:p>
            <a:endParaRPr lang="en-US"/>
          </a:p>
        </p:txBody>
      </p:sp>
      <p:sp>
        <p:nvSpPr>
          <p:cNvPr id="33" name="Shape 31"/>
          <p:cNvSpPr/>
          <p:nvPr/>
        </p:nvSpPr>
        <p:spPr>
          <a:xfrm>
            <a:off x="8087868" y="1783080"/>
            <a:ext cx="548640" cy="548640"/>
          </a:xfrm>
          <a:prstGeom prst="ellipse">
            <a:avLst/>
          </a:prstGeom>
          <a:solidFill>
            <a:srgbClr val="1F4E79"/>
          </a:solidFill>
          <a:ln w="12700">
            <a:solidFill>
              <a:srgbClr val="1F4E79"/>
            </a:solidFill>
            <a:prstDash val="solid"/>
          </a:ln>
        </p:spPr>
        <p:txBody>
          <a:bodyPr/>
          <a:lstStyle/>
          <a:p>
            <a:endParaRPr lang="en-US"/>
          </a:p>
        </p:txBody>
      </p:sp>
      <p:sp>
        <p:nvSpPr>
          <p:cNvPr id="34" name="Text 32"/>
          <p:cNvSpPr txBox="1"/>
          <p:nvPr/>
        </p:nvSpPr>
        <p:spPr>
          <a:xfrm>
            <a:off x="8087868" y="178308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4</a:t>
            </a:r>
            <a:endParaRPr lang="en-US" sz="1800" dirty="0"/>
          </a:p>
        </p:txBody>
      </p:sp>
      <p:sp>
        <p:nvSpPr>
          <p:cNvPr id="35" name="Text 33"/>
          <p:cNvSpPr txBox="1"/>
          <p:nvPr/>
        </p:nvSpPr>
        <p:spPr>
          <a:xfrm>
            <a:off x="7443216" y="2423160"/>
            <a:ext cx="1837944" cy="548640"/>
          </a:xfrm>
          <a:prstGeom prst="rect">
            <a:avLst/>
          </a:prstGeom>
          <a:noFill/>
          <a:ln/>
        </p:spPr>
        <p:txBody>
          <a:bodyPr wrap="square" lIns="0" tIns="0" rIns="0" bIns="0" rtlCol="0" anchor="ctr"/>
          <a:lstStyle/>
          <a:p>
            <a:pPr marL="0" indent="0" algn="ctr">
              <a:buNone/>
            </a:pPr>
            <a:r>
              <a:rPr lang="en-US" sz="1550" b="1" dirty="0">
                <a:solidFill>
                  <a:srgbClr val="1F4E79"/>
                </a:solidFill>
                <a:latin typeface="Calibri" pitchFamily="34" charset="0"/>
                <a:ea typeface="Calibri" pitchFamily="34" charset="-122"/>
                <a:cs typeface="Calibri" pitchFamily="34" charset="-120"/>
              </a:rPr>
              <a:t>Build a 90-Day Action Plan</a:t>
            </a:r>
            <a:endParaRPr lang="en-US" sz="1550" dirty="0"/>
          </a:p>
        </p:txBody>
      </p:sp>
      <p:sp>
        <p:nvSpPr>
          <p:cNvPr id="36" name="Shape 34"/>
          <p:cNvSpPr/>
          <p:nvPr/>
        </p:nvSpPr>
        <p:spPr>
          <a:xfrm>
            <a:off x="7534656" y="3017520"/>
            <a:ext cx="1655064" cy="310896"/>
          </a:xfrm>
          <a:prstGeom prst="roundRect">
            <a:avLst>
              <a:gd name="adj" fmla="val 29412"/>
            </a:avLst>
          </a:prstGeom>
          <a:solidFill>
            <a:srgbClr val="1F4E79"/>
          </a:solidFill>
          <a:ln w="12700">
            <a:solidFill>
              <a:srgbClr val="1F4E79"/>
            </a:solidFill>
            <a:prstDash val="solid"/>
          </a:ln>
        </p:spPr>
        <p:txBody>
          <a:bodyPr/>
          <a:lstStyle/>
          <a:p>
            <a:endParaRPr lang="en-US"/>
          </a:p>
        </p:txBody>
      </p:sp>
      <p:sp>
        <p:nvSpPr>
          <p:cNvPr id="37" name="Text 35"/>
          <p:cNvSpPr txBox="1"/>
          <p:nvPr/>
        </p:nvSpPr>
        <p:spPr>
          <a:xfrm>
            <a:off x="7534656" y="3017520"/>
            <a:ext cx="1655064" cy="310896"/>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Playbook + LOE Slide</a:t>
            </a:r>
            <a:endParaRPr lang="en-US" sz="1100" dirty="0"/>
          </a:p>
        </p:txBody>
      </p:sp>
      <p:sp>
        <p:nvSpPr>
          <p:cNvPr id="38" name="Text 36"/>
          <p:cNvSpPr txBox="1"/>
          <p:nvPr/>
        </p:nvSpPr>
        <p:spPr>
          <a:xfrm>
            <a:off x="7488936" y="3429000"/>
            <a:ext cx="1746504" cy="731520"/>
          </a:xfrm>
          <a:prstGeom prst="rect">
            <a:avLst/>
          </a:prstGeom>
          <a:noFill/>
          <a:ln/>
        </p:spPr>
        <p:txBody>
          <a:bodyPr wrap="square" lIns="0" tIns="0" rIns="0" bIns="0" rtlCol="0" anchor="t"/>
          <a:lstStyle/>
          <a:p>
            <a:pPr marL="0" indent="0" algn="ctr">
              <a:buNone/>
            </a:pPr>
            <a:r>
              <a:rPr lang="en-US" sz="1300" dirty="0">
                <a:solidFill>
                  <a:srgbClr val="1F2A37"/>
                </a:solidFill>
                <a:latin typeface="Calibri" pitchFamily="34" charset="0"/>
                <a:ea typeface="Calibri" pitchFamily="34" charset="-122"/>
                <a:cs typeface="Calibri" pitchFamily="34" charset="-120"/>
              </a:rPr>
              <a:t>Taskers by LOE band, summarized on the LOE slide</a:t>
            </a:r>
            <a:endParaRPr lang="en-US" sz="1300" dirty="0"/>
          </a:p>
        </p:txBody>
      </p:sp>
      <p:sp>
        <p:nvSpPr>
          <p:cNvPr id="39" name="Text 37"/>
          <p:cNvSpPr txBox="1"/>
          <p:nvPr/>
        </p:nvSpPr>
        <p:spPr>
          <a:xfrm>
            <a:off x="9372600" y="2103120"/>
            <a:ext cx="246888" cy="731520"/>
          </a:xfrm>
          <a:prstGeom prst="rect">
            <a:avLst/>
          </a:prstGeom>
          <a:noFill/>
          <a:ln/>
        </p:spPr>
        <p:txBody>
          <a:bodyPr wrap="square" lIns="0" tIns="0" rIns="0" bIns="0" rtlCol="0" anchor="ctr"/>
          <a:lstStyle/>
          <a:p>
            <a:pPr marL="0" indent="0" algn="ctr">
              <a:buNone/>
            </a:pPr>
            <a:r>
              <a:rPr lang="en-US" sz="3000" b="1" dirty="0">
                <a:solidFill>
                  <a:srgbClr val="1F77B4"/>
                </a:solidFill>
                <a:latin typeface="Calibri" pitchFamily="34" charset="0"/>
                <a:ea typeface="Calibri" pitchFamily="34" charset="-122"/>
                <a:cs typeface="Calibri" pitchFamily="34" charset="-120"/>
              </a:rPr>
              <a:t>›</a:t>
            </a:r>
            <a:endParaRPr lang="en-US" sz="3000" dirty="0"/>
          </a:p>
        </p:txBody>
      </p:sp>
      <p:sp>
        <p:nvSpPr>
          <p:cNvPr id="40" name="Shape 38"/>
          <p:cNvSpPr/>
          <p:nvPr/>
        </p:nvSpPr>
        <p:spPr>
          <a:xfrm>
            <a:off x="9619488" y="1645920"/>
            <a:ext cx="2020824" cy="2606040"/>
          </a:xfrm>
          <a:prstGeom prst="roundRect">
            <a:avLst>
              <a:gd name="adj" fmla="val 5430"/>
            </a:avLst>
          </a:prstGeom>
          <a:solidFill>
            <a:srgbClr val="E8F1F8"/>
          </a:solidFill>
          <a:ln w="9525">
            <a:solidFill>
              <a:srgbClr val="D5E0EA"/>
            </a:solidFill>
            <a:prstDash val="solid"/>
          </a:ln>
          <a:effectLst>
            <a:outerShdw blurRad="76200" dist="25400" dir="5400000" algn="bl" rotWithShape="0">
              <a:srgbClr val="000000">
                <a:alpha val="12000"/>
              </a:srgbClr>
            </a:outerShdw>
          </a:effectLst>
        </p:spPr>
        <p:txBody>
          <a:bodyPr/>
          <a:lstStyle/>
          <a:p>
            <a:endParaRPr lang="en-US"/>
          </a:p>
        </p:txBody>
      </p:sp>
      <p:sp>
        <p:nvSpPr>
          <p:cNvPr id="41" name="Shape 39"/>
          <p:cNvSpPr/>
          <p:nvPr/>
        </p:nvSpPr>
        <p:spPr>
          <a:xfrm>
            <a:off x="10355580" y="1783080"/>
            <a:ext cx="548640" cy="548640"/>
          </a:xfrm>
          <a:prstGeom prst="ellipse">
            <a:avLst/>
          </a:prstGeom>
          <a:solidFill>
            <a:srgbClr val="1F4E79"/>
          </a:solidFill>
          <a:ln w="12700">
            <a:solidFill>
              <a:srgbClr val="1F4E79"/>
            </a:solidFill>
            <a:prstDash val="solid"/>
          </a:ln>
        </p:spPr>
        <p:txBody>
          <a:bodyPr/>
          <a:lstStyle/>
          <a:p>
            <a:endParaRPr lang="en-US"/>
          </a:p>
        </p:txBody>
      </p:sp>
      <p:sp>
        <p:nvSpPr>
          <p:cNvPr id="42" name="Text 40"/>
          <p:cNvSpPr txBox="1"/>
          <p:nvPr/>
        </p:nvSpPr>
        <p:spPr>
          <a:xfrm>
            <a:off x="10355580" y="178308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5</a:t>
            </a:r>
            <a:endParaRPr lang="en-US" sz="1800" dirty="0"/>
          </a:p>
        </p:txBody>
      </p:sp>
      <p:sp>
        <p:nvSpPr>
          <p:cNvPr id="43" name="Text 41"/>
          <p:cNvSpPr txBox="1"/>
          <p:nvPr/>
        </p:nvSpPr>
        <p:spPr>
          <a:xfrm>
            <a:off x="9710928" y="2423160"/>
            <a:ext cx="1837944" cy="548640"/>
          </a:xfrm>
          <a:prstGeom prst="rect">
            <a:avLst/>
          </a:prstGeom>
          <a:noFill/>
          <a:ln/>
        </p:spPr>
        <p:txBody>
          <a:bodyPr wrap="square" lIns="0" tIns="0" rIns="0" bIns="0" rtlCol="0" anchor="ctr"/>
          <a:lstStyle/>
          <a:p>
            <a:pPr marL="0" indent="0" algn="ctr">
              <a:buNone/>
            </a:pPr>
            <a:r>
              <a:rPr lang="en-US" sz="1550" b="1" dirty="0">
                <a:solidFill>
                  <a:srgbClr val="1F4E79"/>
                </a:solidFill>
                <a:latin typeface="Calibri" pitchFamily="34" charset="0"/>
                <a:ea typeface="Calibri" pitchFamily="34" charset="-122"/>
                <a:cs typeface="Calibri" pitchFamily="34" charset="-120"/>
              </a:rPr>
              <a:t>Reassess and Repeat</a:t>
            </a:r>
            <a:endParaRPr lang="en-US" sz="1550" dirty="0"/>
          </a:p>
        </p:txBody>
      </p:sp>
      <p:sp>
        <p:nvSpPr>
          <p:cNvPr id="44" name="Shape 42"/>
          <p:cNvSpPr/>
          <p:nvPr/>
        </p:nvSpPr>
        <p:spPr>
          <a:xfrm>
            <a:off x="9802368" y="3017520"/>
            <a:ext cx="1655064" cy="310896"/>
          </a:xfrm>
          <a:prstGeom prst="roundRect">
            <a:avLst>
              <a:gd name="adj" fmla="val 29412"/>
            </a:avLst>
          </a:prstGeom>
          <a:solidFill>
            <a:srgbClr val="1F4E79"/>
          </a:solidFill>
          <a:ln w="12700">
            <a:solidFill>
              <a:srgbClr val="1F4E79"/>
            </a:solidFill>
            <a:prstDash val="solid"/>
          </a:ln>
        </p:spPr>
        <p:txBody>
          <a:bodyPr/>
          <a:lstStyle/>
          <a:p>
            <a:endParaRPr lang="en-US"/>
          </a:p>
        </p:txBody>
      </p:sp>
      <p:sp>
        <p:nvSpPr>
          <p:cNvPr id="45" name="Text 43"/>
          <p:cNvSpPr txBox="1"/>
          <p:nvPr/>
        </p:nvSpPr>
        <p:spPr>
          <a:xfrm>
            <a:off x="9802368" y="3017520"/>
            <a:ext cx="1655064" cy="310896"/>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Workbook</a:t>
            </a:r>
            <a:endParaRPr lang="en-US" sz="1100" dirty="0"/>
          </a:p>
        </p:txBody>
      </p:sp>
      <p:sp>
        <p:nvSpPr>
          <p:cNvPr id="46" name="Text 44"/>
          <p:cNvSpPr txBox="1"/>
          <p:nvPr/>
        </p:nvSpPr>
        <p:spPr>
          <a:xfrm>
            <a:off x="9756648" y="3429000"/>
            <a:ext cx="1746504" cy="731520"/>
          </a:xfrm>
          <a:prstGeom prst="rect">
            <a:avLst/>
          </a:prstGeom>
          <a:noFill/>
          <a:ln/>
        </p:spPr>
        <p:txBody>
          <a:bodyPr wrap="square" lIns="0" tIns="0" rIns="0" bIns="0" rtlCol="0" anchor="t"/>
          <a:lstStyle/>
          <a:p>
            <a:pPr marL="0" indent="0" algn="ctr">
              <a:buNone/>
            </a:pPr>
            <a:r>
              <a:rPr lang="en-US" sz="1300" dirty="0">
                <a:solidFill>
                  <a:srgbClr val="1F2A37"/>
                </a:solidFill>
                <a:latin typeface="Calibri" pitchFamily="34" charset="0"/>
                <a:ea typeface="Calibri" pitchFamily="34" charset="-122"/>
                <a:cs typeface="Calibri" pitchFamily="34" charset="-120"/>
              </a:rPr>
              <a:t>Re-score and compare to baseline</a:t>
            </a:r>
            <a:endParaRPr lang="en-US" sz="1300" dirty="0"/>
          </a:p>
        </p:txBody>
      </p:sp>
      <p:sp>
        <p:nvSpPr>
          <p:cNvPr id="47" name="Shape 45"/>
          <p:cNvSpPr/>
          <p:nvPr/>
        </p:nvSpPr>
        <p:spPr>
          <a:xfrm>
            <a:off x="10629900" y="4251960"/>
            <a:ext cx="0" cy="164592"/>
          </a:xfrm>
          <a:prstGeom prst="line">
            <a:avLst/>
          </a:prstGeom>
          <a:noFill/>
          <a:ln w="25400">
            <a:solidFill>
              <a:srgbClr val="1F77B4"/>
            </a:solidFill>
            <a:prstDash val="solid"/>
          </a:ln>
        </p:spPr>
        <p:txBody>
          <a:bodyPr/>
          <a:lstStyle/>
          <a:p>
            <a:endParaRPr lang="en-US"/>
          </a:p>
        </p:txBody>
      </p:sp>
      <p:sp>
        <p:nvSpPr>
          <p:cNvPr id="48" name="Shape 46"/>
          <p:cNvSpPr/>
          <p:nvPr/>
        </p:nvSpPr>
        <p:spPr>
          <a:xfrm>
            <a:off x="1559052" y="4416552"/>
            <a:ext cx="9070848" cy="0"/>
          </a:xfrm>
          <a:prstGeom prst="line">
            <a:avLst/>
          </a:prstGeom>
          <a:noFill/>
          <a:ln w="25400">
            <a:solidFill>
              <a:srgbClr val="1F77B4"/>
            </a:solidFill>
            <a:prstDash val="solid"/>
          </a:ln>
        </p:spPr>
        <p:txBody>
          <a:bodyPr/>
          <a:lstStyle/>
          <a:p>
            <a:endParaRPr lang="en-US"/>
          </a:p>
        </p:txBody>
      </p:sp>
      <p:sp>
        <p:nvSpPr>
          <p:cNvPr id="49" name="Shape 47"/>
          <p:cNvSpPr/>
          <p:nvPr/>
        </p:nvSpPr>
        <p:spPr>
          <a:xfrm flipV="1">
            <a:off x="1559052" y="4251960"/>
            <a:ext cx="0" cy="164592"/>
          </a:xfrm>
          <a:prstGeom prst="line">
            <a:avLst/>
          </a:prstGeom>
          <a:noFill/>
          <a:ln w="25400">
            <a:solidFill>
              <a:srgbClr val="1F77B4"/>
            </a:solidFill>
            <a:prstDash val="solid"/>
            <a:tailEnd type="triangle"/>
          </a:ln>
        </p:spPr>
        <p:txBody>
          <a:bodyPr/>
          <a:lstStyle/>
          <a:p>
            <a:endParaRPr lang="en-US"/>
          </a:p>
        </p:txBody>
      </p:sp>
      <p:sp>
        <p:nvSpPr>
          <p:cNvPr id="51" name="Shape 49"/>
          <p:cNvSpPr/>
          <p:nvPr/>
        </p:nvSpPr>
        <p:spPr>
          <a:xfrm>
            <a:off x="548640" y="4663440"/>
            <a:ext cx="5394960" cy="1554480"/>
          </a:xfrm>
          <a:prstGeom prst="roundRect">
            <a:avLst>
              <a:gd name="adj" fmla="val 7059"/>
            </a:avLst>
          </a:prstGeom>
          <a:solidFill>
            <a:srgbClr val="FFFFFF"/>
          </a:solidFill>
          <a:ln w="9525">
            <a:solidFill>
              <a:srgbClr val="D5E0EA"/>
            </a:solidFill>
            <a:prstDash val="solid"/>
          </a:ln>
          <a:effectLst>
            <a:outerShdw blurRad="76200" dist="25400" dir="5400000" algn="bl" rotWithShape="0">
              <a:srgbClr val="000000">
                <a:alpha val="12000"/>
              </a:srgbClr>
            </a:outerShdw>
          </a:effectLst>
        </p:spPr>
        <p:txBody>
          <a:bodyPr/>
          <a:lstStyle/>
          <a:p>
            <a:endParaRPr lang="en-US"/>
          </a:p>
        </p:txBody>
      </p:sp>
      <p:sp>
        <p:nvSpPr>
          <p:cNvPr id="52" name="Text 50"/>
          <p:cNvSpPr txBox="1"/>
          <p:nvPr/>
        </p:nvSpPr>
        <p:spPr>
          <a:xfrm>
            <a:off x="777240" y="4800600"/>
            <a:ext cx="4937760" cy="365760"/>
          </a:xfrm>
          <a:prstGeom prst="rect">
            <a:avLst/>
          </a:prstGeom>
          <a:noFill/>
          <a:ln/>
        </p:spPr>
        <p:txBody>
          <a:bodyPr wrap="square" lIns="0" tIns="0" rIns="0" bIns="0" rtlCol="0" anchor="ctr"/>
          <a:lstStyle/>
          <a:p>
            <a:pPr marL="0" indent="0">
              <a:buNone/>
            </a:pPr>
            <a:r>
              <a:rPr lang="en-US" sz="1700" b="1" dirty="0">
                <a:solidFill>
                  <a:srgbClr val="1F4E79"/>
                </a:solidFill>
                <a:latin typeface="Calibri" pitchFamily="34" charset="0"/>
                <a:ea typeface="Calibri" pitchFamily="34" charset="-122"/>
                <a:cs typeface="Calibri" pitchFamily="34" charset="-120"/>
              </a:rPr>
              <a:t>Designed to Be Repeated</a:t>
            </a:r>
            <a:endParaRPr lang="en-US" sz="1700" dirty="0"/>
          </a:p>
        </p:txBody>
      </p:sp>
      <p:sp>
        <p:nvSpPr>
          <p:cNvPr id="53" name="Text 51"/>
          <p:cNvSpPr txBox="1"/>
          <p:nvPr/>
        </p:nvSpPr>
        <p:spPr>
          <a:xfrm>
            <a:off x="777240" y="5193792"/>
            <a:ext cx="4937760" cy="914400"/>
          </a:xfrm>
          <a:prstGeom prst="rect">
            <a:avLst/>
          </a:prstGeom>
          <a:noFill/>
          <a:ln/>
        </p:spPr>
        <p:txBody>
          <a:bodyPr wrap="square" lIns="0" tIns="0" rIns="0" bIns="0" rtlCol="0" anchor="t"/>
          <a:lstStyle/>
          <a:p>
            <a:pPr marL="0" indent="0">
              <a:buNone/>
            </a:pPr>
            <a:r>
              <a:rPr lang="en-US" sz="1600" dirty="0">
                <a:solidFill>
                  <a:srgbClr val="1F2A37"/>
                </a:solidFill>
                <a:latin typeface="Calibri" pitchFamily="34" charset="0"/>
                <a:ea typeface="Calibri" pitchFamily="34" charset="-122"/>
                <a:cs typeface="Calibri" pitchFamily="34" charset="-120"/>
              </a:rPr>
              <a:t>Short, focused cycles. Choose a cadence that fits: quarterly, semi-annually, or aligned to budget and planning cycles.</a:t>
            </a:r>
            <a:endParaRPr lang="en-US" sz="1600" dirty="0"/>
          </a:p>
        </p:txBody>
      </p:sp>
      <p:sp>
        <p:nvSpPr>
          <p:cNvPr id="54" name="Shape 52"/>
          <p:cNvSpPr/>
          <p:nvPr/>
        </p:nvSpPr>
        <p:spPr>
          <a:xfrm>
            <a:off x="6217920" y="4663440"/>
            <a:ext cx="5422392" cy="1554480"/>
          </a:xfrm>
          <a:prstGeom prst="roundRect">
            <a:avLst>
              <a:gd name="adj" fmla="val 7059"/>
            </a:avLst>
          </a:prstGeom>
          <a:solidFill>
            <a:srgbClr val="FFFFFF"/>
          </a:solidFill>
          <a:ln w="9525">
            <a:solidFill>
              <a:srgbClr val="D5E0EA"/>
            </a:solidFill>
            <a:prstDash val="solid"/>
          </a:ln>
          <a:effectLst>
            <a:outerShdw blurRad="76200" dist="25400" dir="5400000" algn="bl" rotWithShape="0">
              <a:srgbClr val="000000">
                <a:alpha val="12000"/>
              </a:srgbClr>
            </a:outerShdw>
          </a:effectLst>
        </p:spPr>
        <p:txBody>
          <a:bodyPr/>
          <a:lstStyle/>
          <a:p>
            <a:endParaRPr lang="en-US"/>
          </a:p>
        </p:txBody>
      </p:sp>
      <p:sp>
        <p:nvSpPr>
          <p:cNvPr id="55" name="Text 53"/>
          <p:cNvSpPr txBox="1"/>
          <p:nvPr/>
        </p:nvSpPr>
        <p:spPr>
          <a:xfrm>
            <a:off x="6446520" y="4800600"/>
            <a:ext cx="4965192" cy="365760"/>
          </a:xfrm>
          <a:prstGeom prst="rect">
            <a:avLst/>
          </a:prstGeom>
          <a:noFill/>
          <a:ln/>
        </p:spPr>
        <p:txBody>
          <a:bodyPr wrap="square" lIns="0" tIns="0" rIns="0" bIns="0" rtlCol="0" anchor="ctr"/>
          <a:lstStyle/>
          <a:p>
            <a:pPr marL="0" indent="0">
              <a:buNone/>
            </a:pPr>
            <a:r>
              <a:rPr lang="en-US" sz="1700" b="1" dirty="0">
                <a:solidFill>
                  <a:srgbClr val="1F4E79"/>
                </a:solidFill>
                <a:latin typeface="Calibri" pitchFamily="34" charset="0"/>
                <a:ea typeface="Calibri" pitchFamily="34" charset="-122"/>
                <a:cs typeface="Calibri" pitchFamily="34" charset="-120"/>
              </a:rPr>
              <a:t>90 Days Is a Planning Tool</a:t>
            </a:r>
            <a:endParaRPr lang="en-US" sz="1700" dirty="0"/>
          </a:p>
        </p:txBody>
      </p:sp>
      <p:sp>
        <p:nvSpPr>
          <p:cNvPr id="56" name="Text 54"/>
          <p:cNvSpPr txBox="1"/>
          <p:nvPr/>
        </p:nvSpPr>
        <p:spPr>
          <a:xfrm>
            <a:off x="6446520" y="5193792"/>
            <a:ext cx="4965192" cy="914400"/>
          </a:xfrm>
          <a:prstGeom prst="rect">
            <a:avLst/>
          </a:prstGeom>
          <a:noFill/>
          <a:ln/>
        </p:spPr>
        <p:txBody>
          <a:bodyPr wrap="square" lIns="0" tIns="0" rIns="0" bIns="0" rtlCol="0" anchor="t"/>
          <a:lstStyle/>
          <a:p>
            <a:pPr marL="0" indent="0">
              <a:buNone/>
            </a:pPr>
            <a:r>
              <a:rPr lang="en-US" sz="1600" dirty="0">
                <a:solidFill>
                  <a:srgbClr val="1F2A37"/>
                </a:solidFill>
                <a:latin typeface="Calibri" pitchFamily="34" charset="0"/>
                <a:ea typeface="Calibri" pitchFamily="34" charset="-122"/>
                <a:cs typeface="Calibri" pitchFamily="34" charset="-120"/>
              </a:rPr>
              <a:t>Not a mandatory deadline. Adjust for staffing, funding, approval cycles, and complexity.</a:t>
            </a: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AFC"/>
        </a:solidFill>
        <a:effectLst/>
      </p:bgPr>
    </p:bg>
    <p:spTree>
      <p:nvGrpSpPr>
        <p:cNvPr id="1" name=""/>
        <p:cNvGrpSpPr/>
        <p:nvPr/>
      </p:nvGrpSpPr>
      <p:grpSpPr>
        <a:xfrm>
          <a:off x="0" y="0"/>
          <a:ext cx="0" cy="0"/>
          <a:chOff x="0" y="0"/>
          <a:chExt cx="0" cy="0"/>
        </a:xfrm>
      </p:grpSpPr>
      <p:sp>
        <p:nvSpPr>
          <p:cNvPr id="2" name="Shape 0"/>
          <p:cNvSpPr/>
          <p:nvPr/>
        </p:nvSpPr>
        <p:spPr>
          <a:xfrm>
            <a:off x="0" y="0"/>
            <a:ext cx="12188952" cy="914400"/>
          </a:xfrm>
          <a:prstGeom prst="rect">
            <a:avLst/>
          </a:prstGeom>
          <a:solidFill>
            <a:srgbClr val="1F4E79"/>
          </a:solidFill>
          <a:ln/>
        </p:spPr>
        <p:txBody>
          <a:bodyPr/>
          <a:lstStyle/>
          <a:p>
            <a:endParaRPr lang="en-US"/>
          </a:p>
        </p:txBody>
      </p:sp>
      <p:sp>
        <p:nvSpPr>
          <p:cNvPr id="3" name="Text 1"/>
          <p:cNvSpPr txBox="1"/>
          <p:nvPr/>
        </p:nvSpPr>
        <p:spPr>
          <a:xfrm>
            <a:off x="548640" y="109728"/>
            <a:ext cx="9326880" cy="694944"/>
          </a:xfrm>
          <a:prstGeom prst="rect">
            <a:avLst/>
          </a:prstGeom>
          <a:noFill/>
          <a:ln/>
        </p:spPr>
        <p:txBody>
          <a:bodyPr wrap="square" lIns="0" tIns="0" rIns="0" bIns="0" rtlCol="0" anchor="ctr"/>
          <a:lstStyle/>
          <a:p>
            <a:pPr marL="0" indent="0">
              <a:buNone/>
            </a:pPr>
            <a:r>
              <a:rPr lang="en-US" sz="3000" b="1" dirty="0">
                <a:solidFill>
                  <a:srgbClr val="FFFFFF"/>
                </a:solidFill>
                <a:latin typeface="Calibri" pitchFamily="34" charset="0"/>
                <a:ea typeface="Calibri" pitchFamily="34" charset="-122"/>
                <a:cs typeface="Calibri" pitchFamily="34" charset="-120"/>
              </a:rPr>
              <a:t>Navigating the Framework (RAICF)</a:t>
            </a:r>
            <a:endParaRPr lang="en-US" sz="3000" dirty="0"/>
          </a:p>
        </p:txBody>
      </p:sp>
      <p:sp>
        <p:nvSpPr>
          <p:cNvPr id="4" name="Text 2"/>
          <p:cNvSpPr txBox="1"/>
          <p:nvPr/>
        </p:nvSpPr>
        <p:spPr>
          <a:xfrm>
            <a:off x="9966960" y="109728"/>
            <a:ext cx="1691640" cy="694944"/>
          </a:xfrm>
          <a:prstGeom prst="rect">
            <a:avLst/>
          </a:prstGeom>
          <a:noFill/>
          <a:ln/>
        </p:spPr>
        <p:txBody>
          <a:bodyPr wrap="square" lIns="0" tIns="0" rIns="0" bIns="0" rtlCol="0" anchor="ctr"/>
          <a:lstStyle/>
          <a:p>
            <a:pPr marL="0" indent="0" algn="r">
              <a:buNone/>
            </a:pPr>
            <a:r>
              <a:rPr lang="en-US" sz="1300" b="1" dirty="0">
                <a:solidFill>
                  <a:srgbClr val="FFFFFF"/>
                </a:solidFill>
                <a:latin typeface="Calibri" pitchFamily="34" charset="0"/>
                <a:ea typeface="Calibri" pitchFamily="34" charset="-122"/>
                <a:cs typeface="Calibri" pitchFamily="34" charset="-120"/>
              </a:rPr>
              <a:t>Bay Area UASI</a:t>
            </a:r>
            <a:endParaRPr lang="en-US" sz="1300" dirty="0"/>
          </a:p>
        </p:txBody>
      </p:sp>
      <p:sp>
        <p:nvSpPr>
          <p:cNvPr id="5" name="Text 3"/>
          <p:cNvSpPr txBox="1"/>
          <p:nvPr/>
        </p:nvSpPr>
        <p:spPr>
          <a:xfrm>
            <a:off x="548640" y="1051560"/>
            <a:ext cx="11064240" cy="411480"/>
          </a:xfrm>
          <a:prstGeom prst="rect">
            <a:avLst/>
          </a:prstGeom>
          <a:noFill/>
          <a:ln/>
        </p:spPr>
        <p:txBody>
          <a:bodyPr wrap="square" lIns="0" tIns="0" rIns="0" bIns="0" rtlCol="0" anchor="ctr"/>
          <a:lstStyle/>
          <a:p>
            <a:pPr marL="0" indent="0">
              <a:buNone/>
            </a:pPr>
            <a:r>
              <a:rPr lang="en-US" sz="1500" i="1" dirty="0">
                <a:solidFill>
                  <a:srgbClr val="5B6B7B"/>
                </a:solidFill>
                <a:latin typeface="Calibri" pitchFamily="34" charset="0"/>
                <a:ea typeface="Calibri" pitchFamily="34" charset="-122"/>
                <a:cs typeface="Calibri" pitchFamily="34" charset="-120"/>
              </a:rPr>
              <a:t>A strategic regional overlay: use it alongside, not instead of, what you already have</a:t>
            </a:r>
            <a:endParaRPr lang="en-US" sz="1500" dirty="0"/>
          </a:p>
        </p:txBody>
      </p:sp>
      <p:sp>
        <p:nvSpPr>
          <p:cNvPr id="6" name="Text 4"/>
          <p:cNvSpPr txBox="1"/>
          <p:nvPr/>
        </p:nvSpPr>
        <p:spPr>
          <a:xfrm>
            <a:off x="548640" y="6400800"/>
            <a:ext cx="10241280" cy="274320"/>
          </a:xfrm>
          <a:prstGeom prst="rect">
            <a:avLst/>
          </a:prstGeom>
          <a:noFill/>
          <a:ln/>
        </p:spPr>
        <p:txBody>
          <a:bodyPr wrap="square" lIns="0" tIns="0" rIns="0" bIns="0" rtlCol="0" anchor="ctr"/>
          <a:lstStyle/>
          <a:p>
            <a:pPr marL="0" indent="0">
              <a:buNone/>
            </a:pPr>
            <a:r>
              <a:rPr lang="en-US" sz="1000" dirty="0">
                <a:solidFill>
                  <a:srgbClr val="5B6B7B"/>
                </a:solidFill>
                <a:latin typeface="Calibri" pitchFamily="34" charset="0"/>
                <a:ea typeface="Calibri" pitchFamily="34" charset="-122"/>
                <a:cs typeface="Calibri" pitchFamily="34" charset="-120"/>
              </a:rPr>
              <a:t>A self-improvement process, not a formal audit, inspection, or compliance review.</a:t>
            </a:r>
            <a:endParaRPr lang="en-US" sz="1000" dirty="0"/>
          </a:p>
        </p:txBody>
      </p:sp>
      <p:sp>
        <p:nvSpPr>
          <p:cNvPr id="7" name="Text 5"/>
          <p:cNvSpPr txBox="1"/>
          <p:nvPr/>
        </p:nvSpPr>
        <p:spPr>
          <a:xfrm>
            <a:off x="10972800" y="6400800"/>
            <a:ext cx="685800" cy="274320"/>
          </a:xfrm>
          <a:prstGeom prst="rect">
            <a:avLst/>
          </a:prstGeom>
          <a:noFill/>
          <a:ln/>
        </p:spPr>
        <p:txBody>
          <a:bodyPr wrap="square" lIns="0" tIns="0" rIns="0" bIns="0" rtlCol="0" anchor="ctr"/>
          <a:lstStyle/>
          <a:p>
            <a:pPr marL="0" indent="0" algn="r">
              <a:buNone/>
            </a:pPr>
            <a:r>
              <a:rPr lang="en-US" sz="1000" dirty="0">
                <a:solidFill>
                  <a:srgbClr val="5B6B7B"/>
                </a:solidFill>
                <a:latin typeface="Calibri" pitchFamily="34" charset="0"/>
                <a:ea typeface="Calibri" pitchFamily="34" charset="-122"/>
                <a:cs typeface="Calibri" pitchFamily="34" charset="-120"/>
              </a:rPr>
              <a:t>4</a:t>
            </a:r>
            <a:endParaRPr lang="en-US" sz="10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548640" y="1645920"/>
          <a:ext cx="11091672" cy="3813048"/>
        </p:xfrm>
        <a:graphic>
          <a:graphicData uri="http://schemas.openxmlformats.org/drawingml/2006/table">
            <a:tbl>
              <a:tblPr/>
              <a:tblGrid>
                <a:gridCol w="2286000">
                  <a:extLst>
                    <a:ext uri="{9D8B030D-6E8A-4147-A177-3AD203B41FA5}">
                      <a16:colId xmlns:a16="http://schemas.microsoft.com/office/drawing/2014/main" val="20000"/>
                    </a:ext>
                  </a:extLst>
                </a:gridCol>
                <a:gridCol w="5394960">
                  <a:extLst>
                    <a:ext uri="{9D8B030D-6E8A-4147-A177-3AD203B41FA5}">
                      <a16:colId xmlns:a16="http://schemas.microsoft.com/office/drawing/2014/main" val="20001"/>
                    </a:ext>
                  </a:extLst>
                </a:gridCol>
                <a:gridCol w="3410712">
                  <a:extLst>
                    <a:ext uri="{9D8B030D-6E8A-4147-A177-3AD203B41FA5}">
                      <a16:colId xmlns:a16="http://schemas.microsoft.com/office/drawing/2014/main" val="20002"/>
                    </a:ext>
                  </a:extLst>
                </a:gridCol>
              </a:tblGrid>
              <a:tr h="475488">
                <a:tc>
                  <a:txBody>
                    <a:bodyPr/>
                    <a:lstStyle/>
                    <a:p>
                      <a:pPr marL="0" indent="0">
                        <a:buNone/>
                      </a:pPr>
                      <a:r>
                        <a:rPr lang="en-US" sz="1350" b="1" dirty="0">
                          <a:solidFill>
                            <a:srgbClr val="FFFFFF"/>
                          </a:solidFill>
                          <a:latin typeface="Calibri" pitchFamily="34" charset="0"/>
                          <a:ea typeface="Calibri" pitchFamily="34" charset="-122"/>
                          <a:cs typeface="Calibri" pitchFamily="34" charset="-120"/>
                        </a:rPr>
                        <a:t>Section</a:t>
                      </a:r>
                      <a:endParaRPr lang="en-US" sz="135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1F4E79"/>
                    </a:solidFill>
                  </a:tcPr>
                </a:tc>
                <a:tc>
                  <a:txBody>
                    <a:bodyPr/>
                    <a:lstStyle/>
                    <a:p>
                      <a:pPr marL="0" indent="0">
                        <a:buNone/>
                      </a:pPr>
                      <a:r>
                        <a:rPr lang="en-US" sz="1350" b="1" dirty="0">
                          <a:solidFill>
                            <a:srgbClr val="FFFFFF"/>
                          </a:solidFill>
                          <a:latin typeface="Calibri" pitchFamily="34" charset="0"/>
                          <a:ea typeface="Calibri" pitchFamily="34" charset="-122"/>
                          <a:cs typeface="Calibri" pitchFamily="34" charset="-120"/>
                        </a:rPr>
                        <a:t>What You Will Find</a:t>
                      </a:r>
                      <a:endParaRPr lang="en-US" sz="135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1F4E79"/>
                    </a:solidFill>
                  </a:tcPr>
                </a:tc>
                <a:tc>
                  <a:txBody>
                    <a:bodyPr/>
                    <a:lstStyle/>
                    <a:p>
                      <a:pPr marL="0" indent="0">
                        <a:buNone/>
                      </a:pPr>
                      <a:r>
                        <a:rPr lang="en-US" sz="1350" b="1" dirty="0">
                          <a:solidFill>
                            <a:srgbClr val="FFFFFF"/>
                          </a:solidFill>
                          <a:latin typeface="Calibri" pitchFamily="34" charset="0"/>
                          <a:ea typeface="Calibri" pitchFamily="34" charset="-122"/>
                          <a:cs typeface="Calibri" pitchFamily="34" charset="-120"/>
                        </a:rPr>
                        <a:t>Use It When</a:t>
                      </a:r>
                      <a:endParaRPr lang="en-US" sz="135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1F4E79"/>
                    </a:solidFill>
                  </a:tcPr>
                </a:tc>
                <a:extLst>
                  <a:ext uri="{0D108BD9-81ED-4DB2-BD59-A6C34878D82A}">
                    <a16:rowId xmlns:a16="http://schemas.microsoft.com/office/drawing/2014/main" val="10000"/>
                  </a:ext>
                </a:extLst>
              </a:tr>
              <a:tr h="475488">
                <a:tc>
                  <a:txBody>
                    <a:bodyPr/>
                    <a:lstStyle/>
                    <a:p>
                      <a:pPr marL="0" indent="0">
                        <a:buNone/>
                      </a:pPr>
                      <a:r>
                        <a:rPr lang="en-US" sz="1350" b="1" dirty="0">
                          <a:solidFill>
                            <a:srgbClr val="1F2A37"/>
                          </a:solidFill>
                          <a:latin typeface="Calibri" pitchFamily="34" charset="0"/>
                          <a:ea typeface="Calibri" pitchFamily="34" charset="-122"/>
                          <a:cs typeface="Calibri" pitchFamily="34" charset="-120"/>
                        </a:rPr>
                        <a:t>1. Where to Start</a:t>
                      </a:r>
                      <a:endParaRPr lang="en-US" sz="135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350" dirty="0">
                          <a:solidFill>
                            <a:srgbClr val="1F2A37"/>
                          </a:solidFill>
                          <a:latin typeface="Calibri" pitchFamily="34" charset="0"/>
                          <a:ea typeface="Calibri" pitchFamily="34" charset="-122"/>
                          <a:cs typeface="Calibri" pitchFamily="34" charset="-120"/>
                        </a:rPr>
                        <a:t>The five-step workflow</a:t>
                      </a:r>
                      <a:endParaRPr lang="en-US" sz="135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350" dirty="0">
                          <a:solidFill>
                            <a:srgbClr val="1F2A37"/>
                          </a:solidFill>
                          <a:latin typeface="Calibri" pitchFamily="34" charset="0"/>
                          <a:ea typeface="Calibri" pitchFamily="34" charset="-122"/>
                          <a:cs typeface="Calibri" pitchFamily="34" charset="-120"/>
                        </a:rPr>
                        <a:t>Orienting your team</a:t>
                      </a:r>
                      <a:endParaRPr lang="en-US" sz="135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75488">
                <a:tc>
                  <a:txBody>
                    <a:bodyPr/>
                    <a:lstStyle/>
                    <a:p>
                      <a:pPr marL="0" indent="0">
                        <a:buNone/>
                      </a:pPr>
                      <a:r>
                        <a:rPr lang="en-US" sz="1350" b="1" dirty="0">
                          <a:solidFill>
                            <a:srgbClr val="1F2A37"/>
                          </a:solidFill>
                          <a:latin typeface="Calibri" pitchFamily="34" charset="0"/>
                          <a:ea typeface="Calibri" pitchFamily="34" charset="-122"/>
                          <a:cs typeface="Calibri" pitchFamily="34" charset="-120"/>
                        </a:rPr>
                        <a:t>2. Common Gaps</a:t>
                      </a:r>
                      <a:endParaRPr lang="en-US" sz="135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1F6FA"/>
                    </a:solidFill>
                  </a:tcPr>
                </a:tc>
                <a:tc>
                  <a:txBody>
                    <a:bodyPr/>
                    <a:lstStyle/>
                    <a:p>
                      <a:pPr marL="0" indent="0">
                        <a:buNone/>
                      </a:pPr>
                      <a:r>
                        <a:rPr lang="en-US" sz="1350" dirty="0">
                          <a:solidFill>
                            <a:srgbClr val="1F2A37"/>
                          </a:solidFill>
                          <a:latin typeface="Calibri" pitchFamily="34" charset="0"/>
                          <a:ea typeface="Calibri" pitchFamily="34" charset="-122"/>
                          <a:cs typeface="Calibri" pitchFamily="34" charset="-120"/>
                        </a:rPr>
                        <a:t>Gap patterns by control type</a:t>
                      </a:r>
                      <a:endParaRPr lang="en-US" sz="135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1F6FA"/>
                    </a:solidFill>
                  </a:tcPr>
                </a:tc>
                <a:tc>
                  <a:txBody>
                    <a:bodyPr/>
                    <a:lstStyle/>
                    <a:p>
                      <a:pPr marL="0" indent="0">
                        <a:buNone/>
                      </a:pPr>
                      <a:r>
                        <a:rPr lang="en-US" sz="1350" dirty="0">
                          <a:solidFill>
                            <a:srgbClr val="1F2A37"/>
                          </a:solidFill>
                          <a:latin typeface="Calibri" pitchFamily="34" charset="0"/>
                          <a:ea typeface="Calibri" pitchFamily="34" charset="-122"/>
                          <a:cs typeface="Calibri" pitchFamily="34" charset="-120"/>
                        </a:rPr>
                        <a:t>Comparing your results to regional patterns</a:t>
                      </a:r>
                      <a:endParaRPr lang="en-US" sz="135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1F6FA"/>
                    </a:solidFill>
                  </a:tcPr>
                </a:tc>
                <a:extLst>
                  <a:ext uri="{0D108BD9-81ED-4DB2-BD59-A6C34878D82A}">
                    <a16:rowId xmlns:a16="http://schemas.microsoft.com/office/drawing/2014/main" val="10002"/>
                  </a:ext>
                </a:extLst>
              </a:tr>
              <a:tr h="475488">
                <a:tc>
                  <a:txBody>
                    <a:bodyPr/>
                    <a:lstStyle/>
                    <a:p>
                      <a:pPr marL="0" indent="0">
                        <a:buNone/>
                      </a:pPr>
                      <a:r>
                        <a:rPr lang="en-US" sz="1350" b="1" dirty="0">
                          <a:solidFill>
                            <a:srgbClr val="1F2A37"/>
                          </a:solidFill>
                          <a:latin typeface="Calibri" pitchFamily="34" charset="0"/>
                          <a:ea typeface="Calibri" pitchFamily="34" charset="-122"/>
                          <a:cs typeface="Calibri" pitchFamily="34" charset="-120"/>
                        </a:rPr>
                        <a:t>3. Strategies</a:t>
                      </a:r>
                      <a:endParaRPr lang="en-US" sz="135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350" dirty="0">
                          <a:solidFill>
                            <a:srgbClr val="1F2A37"/>
                          </a:solidFill>
                          <a:latin typeface="Calibri" pitchFamily="34" charset="0"/>
                          <a:ea typeface="Calibri" pitchFamily="34" charset="-122"/>
                          <a:cs typeface="Calibri" pitchFamily="34" charset="-120"/>
                        </a:rPr>
                        <a:t>Regional and local actions per Line of Effort; threat-informed scenarios</a:t>
                      </a:r>
                      <a:endParaRPr lang="en-US" sz="135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350" dirty="0">
                          <a:solidFill>
                            <a:srgbClr val="1F2A37"/>
                          </a:solidFill>
                          <a:latin typeface="Calibri" pitchFamily="34" charset="0"/>
                          <a:ea typeface="Calibri" pitchFamily="34" charset="-122"/>
                          <a:cs typeface="Calibri" pitchFamily="34" charset="-120"/>
                        </a:rPr>
                        <a:t>Choosing what to work on</a:t>
                      </a:r>
                      <a:endParaRPr lang="en-US" sz="135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75488">
                <a:tc>
                  <a:txBody>
                    <a:bodyPr/>
                    <a:lstStyle/>
                    <a:p>
                      <a:pPr marL="0" indent="0">
                        <a:buNone/>
                      </a:pPr>
                      <a:r>
                        <a:rPr lang="en-US" sz="1350" b="1" dirty="0">
                          <a:solidFill>
                            <a:srgbClr val="1F2A37"/>
                          </a:solidFill>
                          <a:latin typeface="Calibri" pitchFamily="34" charset="0"/>
                          <a:ea typeface="Calibri" pitchFamily="34" charset="-122"/>
                          <a:cs typeface="Calibri" pitchFamily="34" charset="-120"/>
                        </a:rPr>
                        <a:t>4. Self-Assessment</a:t>
                      </a:r>
                      <a:endParaRPr lang="en-US" sz="135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1F6FA"/>
                    </a:solidFill>
                  </a:tcPr>
                </a:tc>
                <a:tc>
                  <a:txBody>
                    <a:bodyPr/>
                    <a:lstStyle/>
                    <a:p>
                      <a:pPr marL="0" indent="0">
                        <a:buNone/>
                      </a:pPr>
                      <a:r>
                        <a:rPr lang="en-US" sz="1350" dirty="0">
                          <a:solidFill>
                            <a:srgbClr val="1F2A37"/>
                          </a:solidFill>
                          <a:latin typeface="Calibri" pitchFamily="34" charset="0"/>
                          <a:ea typeface="Calibri" pitchFamily="34" charset="-122"/>
                          <a:cs typeface="Calibri" pitchFamily="34" charset="-120"/>
                        </a:rPr>
                        <a:t>Worked example of reading the Dashboard</a:t>
                      </a:r>
                      <a:endParaRPr lang="en-US" sz="135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1F6FA"/>
                    </a:solidFill>
                  </a:tcPr>
                </a:tc>
                <a:tc>
                  <a:txBody>
                    <a:bodyPr/>
                    <a:lstStyle/>
                    <a:p>
                      <a:pPr marL="0" indent="0">
                        <a:buNone/>
                      </a:pPr>
                      <a:r>
                        <a:rPr lang="en-US" sz="1350" dirty="0">
                          <a:solidFill>
                            <a:srgbClr val="1F2A37"/>
                          </a:solidFill>
                          <a:latin typeface="Calibri" pitchFamily="34" charset="0"/>
                          <a:ea typeface="Calibri" pitchFamily="34" charset="-122"/>
                          <a:cs typeface="Calibri" pitchFamily="34" charset="-120"/>
                        </a:rPr>
                        <a:t>Interpreting your output</a:t>
                      </a:r>
                      <a:endParaRPr lang="en-US" sz="135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1F6FA"/>
                    </a:solidFill>
                  </a:tcPr>
                </a:tc>
                <a:extLst>
                  <a:ext uri="{0D108BD9-81ED-4DB2-BD59-A6C34878D82A}">
                    <a16:rowId xmlns:a16="http://schemas.microsoft.com/office/drawing/2014/main" val="10004"/>
                  </a:ext>
                </a:extLst>
              </a:tr>
              <a:tr h="475488">
                <a:tc>
                  <a:txBody>
                    <a:bodyPr/>
                    <a:lstStyle/>
                    <a:p>
                      <a:pPr marL="0" indent="0">
                        <a:buNone/>
                      </a:pPr>
                      <a:r>
                        <a:rPr lang="en-US" sz="1350" b="1" dirty="0">
                          <a:solidFill>
                            <a:srgbClr val="1F2A37"/>
                          </a:solidFill>
                          <a:latin typeface="Calibri" pitchFamily="34" charset="0"/>
                          <a:ea typeface="Calibri" pitchFamily="34" charset="-122"/>
                          <a:cs typeface="Calibri" pitchFamily="34" charset="-120"/>
                        </a:rPr>
                        <a:t>5. Responsible AI Use</a:t>
                      </a:r>
                      <a:endParaRPr lang="en-US" sz="135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350" dirty="0">
                          <a:solidFill>
                            <a:srgbClr val="1F2A37"/>
                          </a:solidFill>
                          <a:latin typeface="Calibri" pitchFamily="34" charset="0"/>
                          <a:ea typeface="Calibri" pitchFamily="34" charset="-122"/>
                          <a:cs typeface="Calibri" pitchFamily="34" charset="-120"/>
                        </a:rPr>
                        <a:t>Principles, risk screening factors, material change triggers</a:t>
                      </a:r>
                      <a:endParaRPr lang="en-US" sz="135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350" dirty="0">
                          <a:solidFill>
                            <a:srgbClr val="1F2A37"/>
                          </a:solidFill>
                          <a:latin typeface="Calibri" pitchFamily="34" charset="0"/>
                          <a:ea typeface="Calibri" pitchFamily="34" charset="-122"/>
                          <a:cs typeface="Calibri" pitchFamily="34" charset="-120"/>
                        </a:rPr>
                        <a:t>Reviewing a new or changed AI use</a:t>
                      </a:r>
                      <a:endParaRPr lang="en-US" sz="135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475488">
                <a:tc>
                  <a:txBody>
                    <a:bodyPr/>
                    <a:lstStyle/>
                    <a:p>
                      <a:pPr marL="0" indent="0">
                        <a:buNone/>
                      </a:pPr>
                      <a:r>
                        <a:rPr lang="en-US" sz="1350" b="1" dirty="0">
                          <a:solidFill>
                            <a:srgbClr val="1F2A37"/>
                          </a:solidFill>
                          <a:latin typeface="Calibri" pitchFamily="34" charset="0"/>
                          <a:ea typeface="Calibri" pitchFamily="34" charset="-122"/>
                          <a:cs typeface="Calibri" pitchFamily="34" charset="-120"/>
                        </a:rPr>
                        <a:t>Appendices A-C</a:t>
                      </a:r>
                      <a:endParaRPr lang="en-US" sz="135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1F6FA"/>
                    </a:solidFill>
                  </a:tcPr>
                </a:tc>
                <a:tc>
                  <a:txBody>
                    <a:bodyPr/>
                    <a:lstStyle/>
                    <a:p>
                      <a:pPr marL="0" indent="0">
                        <a:buNone/>
                      </a:pPr>
                      <a:r>
                        <a:rPr lang="en-US" sz="1350" dirty="0">
                          <a:solidFill>
                            <a:srgbClr val="1F2A37"/>
                          </a:solidFill>
                          <a:latin typeface="Calibri" pitchFamily="34" charset="0"/>
                          <a:ea typeface="Calibri" pitchFamily="34" charset="-122"/>
                          <a:cs typeface="Calibri" pitchFamily="34" charset="-120"/>
                        </a:rPr>
                        <a:t>Domains, types, and maturity model; Threat Scenario Worksheet; Minimum AI Use-Case Record</a:t>
                      </a:r>
                      <a:endParaRPr lang="en-US" sz="135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1F6FA"/>
                    </a:solidFill>
                  </a:tcPr>
                </a:tc>
                <a:tc>
                  <a:txBody>
                    <a:bodyPr/>
                    <a:lstStyle/>
                    <a:p>
                      <a:pPr marL="0" indent="0">
                        <a:buNone/>
                      </a:pPr>
                      <a:r>
                        <a:rPr lang="en-US" sz="1350" dirty="0">
                          <a:solidFill>
                            <a:srgbClr val="1F2A37"/>
                          </a:solidFill>
                          <a:latin typeface="Calibri" pitchFamily="34" charset="0"/>
                          <a:ea typeface="Calibri" pitchFamily="34" charset="-122"/>
                          <a:cs typeface="Calibri" pitchFamily="34" charset="-120"/>
                        </a:rPr>
                        <a:t>Building inventories, exercises, and playbooks</a:t>
                      </a:r>
                      <a:endParaRPr lang="en-US" sz="135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1F6FA"/>
                    </a:solidFill>
                  </a:tcPr>
                </a:tc>
                <a:extLst>
                  <a:ext uri="{0D108BD9-81ED-4DB2-BD59-A6C34878D82A}">
                    <a16:rowId xmlns:a16="http://schemas.microsoft.com/office/drawing/2014/main" val="10006"/>
                  </a:ext>
                </a:extLst>
              </a:tr>
              <a:tr h="475488">
                <a:tc>
                  <a:txBody>
                    <a:bodyPr/>
                    <a:lstStyle/>
                    <a:p>
                      <a:pPr marL="0" indent="0">
                        <a:buNone/>
                      </a:pPr>
                      <a:r>
                        <a:rPr lang="en-US" sz="1350" b="1" dirty="0">
                          <a:solidFill>
                            <a:srgbClr val="1F2A37"/>
                          </a:solidFill>
                          <a:latin typeface="Calibri" pitchFamily="34" charset="0"/>
                          <a:ea typeface="Calibri" pitchFamily="34" charset="-122"/>
                          <a:cs typeface="Calibri" pitchFamily="34" charset="-120"/>
                        </a:rPr>
                        <a:t>Attachments 1-2</a:t>
                      </a:r>
                      <a:endParaRPr lang="en-US" sz="135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350" dirty="0">
                          <a:solidFill>
                            <a:srgbClr val="1F2A37"/>
                          </a:solidFill>
                          <a:latin typeface="Calibri" pitchFamily="34" charset="0"/>
                          <a:ea typeface="Calibri" pitchFamily="34" charset="-122"/>
                          <a:cs typeface="Calibri" pitchFamily="34" charset="-120"/>
                        </a:rPr>
                        <a:t>External benchmark and references; open playbooks and tools</a:t>
                      </a:r>
                      <a:endParaRPr lang="en-US" sz="135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350" dirty="0">
                          <a:solidFill>
                            <a:srgbClr val="1F2A37"/>
                          </a:solidFill>
                          <a:latin typeface="Calibri" pitchFamily="34" charset="0"/>
                          <a:ea typeface="Calibri" pitchFamily="34" charset="-122"/>
                          <a:cs typeface="Calibri" pitchFamily="34" charset="-120"/>
                        </a:rPr>
                        <a:t>Looking for free implementation resources</a:t>
                      </a:r>
                      <a:endParaRPr lang="en-US" sz="135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bl>
          </a:graphicData>
        </a:graphic>
      </p:graphicFrame>
      <p:sp>
        <p:nvSpPr>
          <p:cNvPr id="9" name="Text 6"/>
          <p:cNvSpPr txBox="1"/>
          <p:nvPr/>
        </p:nvSpPr>
        <p:spPr>
          <a:xfrm>
            <a:off x="548640" y="5669280"/>
            <a:ext cx="11091672" cy="640080"/>
          </a:xfrm>
          <a:prstGeom prst="rect">
            <a:avLst/>
          </a:prstGeom>
          <a:noFill/>
          <a:ln/>
        </p:spPr>
        <p:txBody>
          <a:bodyPr wrap="square" lIns="0" tIns="0" rIns="0" bIns="0" rtlCol="0" anchor="ctr"/>
          <a:lstStyle/>
          <a:p>
            <a:pPr marL="0" indent="0">
              <a:buNone/>
            </a:pPr>
            <a:r>
              <a:rPr lang="en-US" sz="1500" i="1" dirty="0">
                <a:solidFill>
                  <a:srgbClr val="1F4E79"/>
                </a:solidFill>
                <a:latin typeface="Calibri" pitchFamily="34" charset="0"/>
                <a:ea typeface="Calibri" pitchFamily="34" charset="-122"/>
                <a:cs typeface="Calibri" pitchFamily="34" charset="-120"/>
              </a:rPr>
              <a:t>First focus: visibility. Know which AI services are in use, who owns them, what data they handle, what they can reach, and how to disable or replace them.</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AFC"/>
        </a:solidFill>
        <a:effectLst/>
      </p:bgPr>
    </p:bg>
    <p:spTree>
      <p:nvGrpSpPr>
        <p:cNvPr id="1" name=""/>
        <p:cNvGrpSpPr/>
        <p:nvPr/>
      </p:nvGrpSpPr>
      <p:grpSpPr>
        <a:xfrm>
          <a:off x="0" y="0"/>
          <a:ext cx="0" cy="0"/>
          <a:chOff x="0" y="0"/>
          <a:chExt cx="0" cy="0"/>
        </a:xfrm>
      </p:grpSpPr>
      <p:sp>
        <p:nvSpPr>
          <p:cNvPr id="2" name="Shape 0"/>
          <p:cNvSpPr/>
          <p:nvPr/>
        </p:nvSpPr>
        <p:spPr>
          <a:xfrm>
            <a:off x="0" y="0"/>
            <a:ext cx="12188952" cy="914400"/>
          </a:xfrm>
          <a:prstGeom prst="rect">
            <a:avLst/>
          </a:prstGeom>
          <a:solidFill>
            <a:srgbClr val="1F4E79"/>
          </a:solidFill>
          <a:ln/>
        </p:spPr>
        <p:txBody>
          <a:bodyPr/>
          <a:lstStyle/>
          <a:p>
            <a:endParaRPr lang="en-US"/>
          </a:p>
        </p:txBody>
      </p:sp>
      <p:sp>
        <p:nvSpPr>
          <p:cNvPr id="3" name="Text 1"/>
          <p:cNvSpPr txBox="1"/>
          <p:nvPr/>
        </p:nvSpPr>
        <p:spPr>
          <a:xfrm>
            <a:off x="548640" y="109728"/>
            <a:ext cx="9326880" cy="694944"/>
          </a:xfrm>
          <a:prstGeom prst="rect">
            <a:avLst/>
          </a:prstGeom>
          <a:noFill/>
          <a:ln/>
        </p:spPr>
        <p:txBody>
          <a:bodyPr wrap="square" lIns="0" tIns="0" rIns="0" bIns="0" rtlCol="0" anchor="ctr"/>
          <a:lstStyle/>
          <a:p>
            <a:pPr marL="0" indent="0">
              <a:buNone/>
            </a:pPr>
            <a:r>
              <a:rPr lang="en-US" sz="3000" b="1" dirty="0">
                <a:solidFill>
                  <a:srgbClr val="FFFFFF"/>
                </a:solidFill>
                <a:latin typeface="Calibri" pitchFamily="34" charset="0"/>
                <a:ea typeface="Calibri" pitchFamily="34" charset="-122"/>
                <a:cs typeface="Calibri" pitchFamily="34" charset="-120"/>
              </a:rPr>
              <a:t>The Assessment Manual: Your Reference</a:t>
            </a:r>
            <a:endParaRPr lang="en-US" sz="3000" dirty="0"/>
          </a:p>
        </p:txBody>
      </p:sp>
      <p:sp>
        <p:nvSpPr>
          <p:cNvPr id="4" name="Text 2"/>
          <p:cNvSpPr txBox="1"/>
          <p:nvPr/>
        </p:nvSpPr>
        <p:spPr>
          <a:xfrm>
            <a:off x="9966960" y="109728"/>
            <a:ext cx="1691640" cy="694944"/>
          </a:xfrm>
          <a:prstGeom prst="rect">
            <a:avLst/>
          </a:prstGeom>
          <a:noFill/>
          <a:ln/>
        </p:spPr>
        <p:txBody>
          <a:bodyPr wrap="square" lIns="0" tIns="0" rIns="0" bIns="0" rtlCol="0" anchor="ctr"/>
          <a:lstStyle/>
          <a:p>
            <a:pPr marL="0" indent="0" algn="r">
              <a:buNone/>
            </a:pPr>
            <a:r>
              <a:rPr lang="en-US" sz="1300" b="1" dirty="0">
                <a:solidFill>
                  <a:srgbClr val="FFFFFF"/>
                </a:solidFill>
                <a:latin typeface="Calibri" pitchFamily="34" charset="0"/>
                <a:ea typeface="Calibri" pitchFamily="34" charset="-122"/>
                <a:cs typeface="Calibri" pitchFamily="34" charset="-120"/>
              </a:rPr>
              <a:t>Bay Area UASI</a:t>
            </a:r>
            <a:endParaRPr lang="en-US" sz="1300" dirty="0"/>
          </a:p>
        </p:txBody>
      </p:sp>
      <p:sp>
        <p:nvSpPr>
          <p:cNvPr id="5" name="Text 3"/>
          <p:cNvSpPr txBox="1"/>
          <p:nvPr/>
        </p:nvSpPr>
        <p:spPr>
          <a:xfrm>
            <a:off x="548640" y="1051560"/>
            <a:ext cx="11064240" cy="411480"/>
          </a:xfrm>
          <a:prstGeom prst="rect">
            <a:avLst/>
          </a:prstGeom>
          <a:noFill/>
          <a:ln/>
        </p:spPr>
        <p:txBody>
          <a:bodyPr wrap="square" lIns="0" tIns="0" rIns="0" bIns="0" rtlCol="0" anchor="ctr"/>
          <a:lstStyle/>
          <a:p>
            <a:pPr marL="0" indent="0">
              <a:buNone/>
            </a:pPr>
            <a:r>
              <a:rPr lang="en-US" sz="1500" i="1" dirty="0">
                <a:solidFill>
                  <a:srgbClr val="5B6B7B"/>
                </a:solidFill>
                <a:latin typeface="Calibri" pitchFamily="34" charset="0"/>
                <a:ea typeface="Calibri" pitchFamily="34" charset="-122"/>
                <a:cs typeface="Calibri" pitchFamily="34" charset="-120"/>
              </a:rPr>
              <a:t>Domains provide structure. Control types provide behavior.</a:t>
            </a:r>
            <a:endParaRPr lang="en-US" sz="1500" dirty="0"/>
          </a:p>
        </p:txBody>
      </p:sp>
      <p:sp>
        <p:nvSpPr>
          <p:cNvPr id="6" name="Text 4"/>
          <p:cNvSpPr txBox="1"/>
          <p:nvPr/>
        </p:nvSpPr>
        <p:spPr>
          <a:xfrm>
            <a:off x="548640" y="6400800"/>
            <a:ext cx="10241280" cy="274320"/>
          </a:xfrm>
          <a:prstGeom prst="rect">
            <a:avLst/>
          </a:prstGeom>
          <a:noFill/>
          <a:ln/>
        </p:spPr>
        <p:txBody>
          <a:bodyPr wrap="square" lIns="0" tIns="0" rIns="0" bIns="0" rtlCol="0" anchor="ctr"/>
          <a:lstStyle/>
          <a:p>
            <a:pPr marL="0" indent="0">
              <a:buNone/>
            </a:pPr>
            <a:r>
              <a:rPr lang="en-US" sz="1000" dirty="0">
                <a:solidFill>
                  <a:srgbClr val="5B6B7B"/>
                </a:solidFill>
                <a:latin typeface="Calibri" pitchFamily="34" charset="0"/>
                <a:ea typeface="Calibri" pitchFamily="34" charset="-122"/>
                <a:cs typeface="Calibri" pitchFamily="34" charset="-120"/>
              </a:rPr>
              <a:t>A self-improvement process, not a formal audit, inspection, or compliance review.</a:t>
            </a:r>
            <a:endParaRPr lang="en-US" sz="1000" dirty="0"/>
          </a:p>
        </p:txBody>
      </p:sp>
      <p:sp>
        <p:nvSpPr>
          <p:cNvPr id="7" name="Text 5"/>
          <p:cNvSpPr txBox="1"/>
          <p:nvPr/>
        </p:nvSpPr>
        <p:spPr>
          <a:xfrm>
            <a:off x="10972800" y="6400800"/>
            <a:ext cx="685800" cy="274320"/>
          </a:xfrm>
          <a:prstGeom prst="rect">
            <a:avLst/>
          </a:prstGeom>
          <a:noFill/>
          <a:ln/>
        </p:spPr>
        <p:txBody>
          <a:bodyPr wrap="square" lIns="0" tIns="0" rIns="0" bIns="0" rtlCol="0" anchor="ctr"/>
          <a:lstStyle/>
          <a:p>
            <a:pPr marL="0" indent="0" algn="r">
              <a:buNone/>
            </a:pPr>
            <a:r>
              <a:rPr lang="en-US" sz="1000" dirty="0">
                <a:solidFill>
                  <a:srgbClr val="5B6B7B"/>
                </a:solidFill>
                <a:latin typeface="Calibri" pitchFamily="34" charset="0"/>
                <a:ea typeface="Calibri" pitchFamily="34" charset="-122"/>
                <a:cs typeface="Calibri" pitchFamily="34" charset="-120"/>
              </a:rPr>
              <a:t>5</a:t>
            </a:r>
            <a:endParaRPr lang="en-US" sz="1000" dirty="0"/>
          </a:p>
        </p:txBody>
      </p:sp>
      <p:sp>
        <p:nvSpPr>
          <p:cNvPr id="8" name="Shape 6"/>
          <p:cNvSpPr/>
          <p:nvPr/>
        </p:nvSpPr>
        <p:spPr>
          <a:xfrm>
            <a:off x="548640" y="1691640"/>
            <a:ext cx="2103120" cy="1371600"/>
          </a:xfrm>
          <a:prstGeom prst="roundRect">
            <a:avLst>
              <a:gd name="adj" fmla="val 8000"/>
            </a:avLst>
          </a:prstGeom>
          <a:solidFill>
            <a:srgbClr val="E8F1F8"/>
          </a:solidFill>
          <a:ln w="9525">
            <a:solidFill>
              <a:srgbClr val="D5E0EA"/>
            </a:solidFill>
            <a:prstDash val="solid"/>
          </a:ln>
          <a:effectLst>
            <a:outerShdw blurRad="76200" dist="25400" dir="5400000" algn="bl" rotWithShape="0">
              <a:srgbClr val="000000">
                <a:alpha val="12000"/>
              </a:srgbClr>
            </a:outerShdw>
          </a:effectLst>
        </p:spPr>
        <p:txBody>
          <a:bodyPr/>
          <a:lstStyle/>
          <a:p>
            <a:endParaRPr lang="en-US"/>
          </a:p>
        </p:txBody>
      </p:sp>
      <p:sp>
        <p:nvSpPr>
          <p:cNvPr id="9" name="Text 7"/>
          <p:cNvSpPr txBox="1"/>
          <p:nvPr/>
        </p:nvSpPr>
        <p:spPr>
          <a:xfrm>
            <a:off x="548640" y="1783080"/>
            <a:ext cx="2103120" cy="754380"/>
          </a:xfrm>
          <a:prstGeom prst="rect">
            <a:avLst/>
          </a:prstGeom>
          <a:noFill/>
          <a:ln/>
        </p:spPr>
        <p:txBody>
          <a:bodyPr wrap="square" lIns="0" tIns="0" rIns="0" bIns="0" rtlCol="0" anchor="ctr"/>
          <a:lstStyle/>
          <a:p>
            <a:pPr marL="0" indent="0" algn="ctr">
              <a:buNone/>
            </a:pPr>
            <a:r>
              <a:rPr lang="en-US" sz="3400" b="1" dirty="0">
                <a:solidFill>
                  <a:srgbClr val="1F4E79"/>
                </a:solidFill>
                <a:latin typeface="Calibri" pitchFamily="34" charset="0"/>
                <a:ea typeface="Calibri" pitchFamily="34" charset="-122"/>
                <a:cs typeface="Calibri" pitchFamily="34" charset="-120"/>
              </a:rPr>
              <a:t>137</a:t>
            </a:r>
            <a:endParaRPr lang="en-US" sz="3400" dirty="0"/>
          </a:p>
        </p:txBody>
      </p:sp>
      <p:sp>
        <p:nvSpPr>
          <p:cNvPr id="10" name="Text 8"/>
          <p:cNvSpPr txBox="1"/>
          <p:nvPr/>
        </p:nvSpPr>
        <p:spPr>
          <a:xfrm>
            <a:off x="640080" y="2514600"/>
            <a:ext cx="1920240" cy="480060"/>
          </a:xfrm>
          <a:prstGeom prst="rect">
            <a:avLst/>
          </a:prstGeom>
          <a:noFill/>
          <a:ln/>
        </p:spPr>
        <p:txBody>
          <a:bodyPr wrap="square" lIns="0" tIns="0" rIns="0" bIns="0" rtlCol="0" anchor="t"/>
          <a:lstStyle/>
          <a:p>
            <a:pPr marL="0" indent="0" algn="ctr">
              <a:buNone/>
            </a:pPr>
            <a:r>
              <a:rPr lang="en-US" sz="1250" dirty="0">
                <a:solidFill>
                  <a:srgbClr val="1F2A37"/>
                </a:solidFill>
                <a:latin typeface="Calibri" pitchFamily="34" charset="0"/>
                <a:ea typeface="Calibri" pitchFamily="34" charset="-122"/>
                <a:cs typeface="Calibri" pitchFamily="34" charset="-120"/>
              </a:rPr>
              <a:t>Controls</a:t>
            </a:r>
            <a:endParaRPr lang="en-US" sz="1250" dirty="0"/>
          </a:p>
        </p:txBody>
      </p:sp>
      <p:sp>
        <p:nvSpPr>
          <p:cNvPr id="11" name="Shape 9"/>
          <p:cNvSpPr/>
          <p:nvPr/>
        </p:nvSpPr>
        <p:spPr>
          <a:xfrm>
            <a:off x="548640" y="3246120"/>
            <a:ext cx="2103120" cy="1371600"/>
          </a:xfrm>
          <a:prstGeom prst="roundRect">
            <a:avLst>
              <a:gd name="adj" fmla="val 8000"/>
            </a:avLst>
          </a:prstGeom>
          <a:solidFill>
            <a:srgbClr val="E8F1F8"/>
          </a:solidFill>
          <a:ln w="9525">
            <a:solidFill>
              <a:srgbClr val="D5E0EA"/>
            </a:solidFill>
            <a:prstDash val="solid"/>
          </a:ln>
          <a:effectLst>
            <a:outerShdw blurRad="76200" dist="25400" dir="5400000" algn="bl" rotWithShape="0">
              <a:srgbClr val="000000">
                <a:alpha val="12000"/>
              </a:srgbClr>
            </a:outerShdw>
          </a:effectLst>
        </p:spPr>
        <p:txBody>
          <a:bodyPr/>
          <a:lstStyle/>
          <a:p>
            <a:endParaRPr lang="en-US"/>
          </a:p>
        </p:txBody>
      </p:sp>
      <p:sp>
        <p:nvSpPr>
          <p:cNvPr id="12" name="Text 10"/>
          <p:cNvSpPr txBox="1"/>
          <p:nvPr/>
        </p:nvSpPr>
        <p:spPr>
          <a:xfrm>
            <a:off x="548640" y="3337560"/>
            <a:ext cx="2103120" cy="754380"/>
          </a:xfrm>
          <a:prstGeom prst="rect">
            <a:avLst/>
          </a:prstGeom>
          <a:noFill/>
          <a:ln/>
        </p:spPr>
        <p:txBody>
          <a:bodyPr wrap="square" lIns="0" tIns="0" rIns="0" bIns="0" rtlCol="0" anchor="ctr"/>
          <a:lstStyle/>
          <a:p>
            <a:pPr marL="0" indent="0" algn="ctr">
              <a:buNone/>
            </a:pPr>
            <a:r>
              <a:rPr lang="en-US" sz="3400" b="1" dirty="0">
                <a:solidFill>
                  <a:srgbClr val="1F4E79"/>
                </a:solidFill>
                <a:latin typeface="Calibri" pitchFamily="34" charset="0"/>
                <a:ea typeface="Calibri" pitchFamily="34" charset="-122"/>
                <a:cs typeface="Calibri" pitchFamily="34" charset="-120"/>
              </a:rPr>
              <a:t>10</a:t>
            </a:r>
            <a:endParaRPr lang="en-US" sz="3400" dirty="0"/>
          </a:p>
        </p:txBody>
      </p:sp>
      <p:sp>
        <p:nvSpPr>
          <p:cNvPr id="13" name="Text 11"/>
          <p:cNvSpPr txBox="1"/>
          <p:nvPr/>
        </p:nvSpPr>
        <p:spPr>
          <a:xfrm>
            <a:off x="640080" y="4069080"/>
            <a:ext cx="1920240" cy="480060"/>
          </a:xfrm>
          <a:prstGeom prst="rect">
            <a:avLst/>
          </a:prstGeom>
          <a:noFill/>
          <a:ln/>
        </p:spPr>
        <p:txBody>
          <a:bodyPr wrap="square" lIns="0" tIns="0" rIns="0" bIns="0" rtlCol="0" anchor="t"/>
          <a:lstStyle/>
          <a:p>
            <a:pPr marL="0" indent="0" algn="ctr">
              <a:buNone/>
            </a:pPr>
            <a:r>
              <a:rPr lang="en-US" sz="1250" dirty="0">
                <a:solidFill>
                  <a:srgbClr val="1F2A37"/>
                </a:solidFill>
                <a:latin typeface="Calibri" pitchFamily="34" charset="0"/>
                <a:ea typeface="Calibri" pitchFamily="34" charset="-122"/>
                <a:cs typeface="Calibri" pitchFamily="34" charset="-120"/>
              </a:rPr>
              <a:t>Domains</a:t>
            </a:r>
            <a:endParaRPr lang="en-US" sz="1250" dirty="0"/>
          </a:p>
        </p:txBody>
      </p:sp>
      <p:sp>
        <p:nvSpPr>
          <p:cNvPr id="14" name="Shape 12"/>
          <p:cNvSpPr/>
          <p:nvPr/>
        </p:nvSpPr>
        <p:spPr>
          <a:xfrm>
            <a:off x="548640" y="4800600"/>
            <a:ext cx="2103120" cy="1371600"/>
          </a:xfrm>
          <a:prstGeom prst="roundRect">
            <a:avLst>
              <a:gd name="adj" fmla="val 8000"/>
            </a:avLst>
          </a:prstGeom>
          <a:solidFill>
            <a:srgbClr val="E8F1F8"/>
          </a:solidFill>
          <a:ln w="9525">
            <a:solidFill>
              <a:srgbClr val="D5E0EA"/>
            </a:solidFill>
            <a:prstDash val="solid"/>
          </a:ln>
          <a:effectLst>
            <a:outerShdw blurRad="76200" dist="25400" dir="5400000" algn="bl" rotWithShape="0">
              <a:srgbClr val="000000">
                <a:alpha val="12000"/>
              </a:srgbClr>
            </a:outerShdw>
          </a:effectLst>
        </p:spPr>
        <p:txBody>
          <a:bodyPr/>
          <a:lstStyle/>
          <a:p>
            <a:endParaRPr lang="en-US"/>
          </a:p>
        </p:txBody>
      </p:sp>
      <p:sp>
        <p:nvSpPr>
          <p:cNvPr id="15" name="Text 13"/>
          <p:cNvSpPr txBox="1"/>
          <p:nvPr/>
        </p:nvSpPr>
        <p:spPr>
          <a:xfrm>
            <a:off x="548640" y="4892040"/>
            <a:ext cx="2103120" cy="754380"/>
          </a:xfrm>
          <a:prstGeom prst="rect">
            <a:avLst/>
          </a:prstGeom>
          <a:noFill/>
          <a:ln/>
        </p:spPr>
        <p:txBody>
          <a:bodyPr wrap="square" lIns="0" tIns="0" rIns="0" bIns="0" rtlCol="0" anchor="ctr"/>
          <a:lstStyle/>
          <a:p>
            <a:pPr marL="0" indent="0" algn="ctr">
              <a:buNone/>
            </a:pPr>
            <a:r>
              <a:rPr lang="en-US" sz="3400" b="1" dirty="0">
                <a:solidFill>
                  <a:srgbClr val="1F4E79"/>
                </a:solidFill>
                <a:latin typeface="Calibri" pitchFamily="34" charset="0"/>
                <a:ea typeface="Calibri" pitchFamily="34" charset="-122"/>
                <a:cs typeface="Calibri" pitchFamily="34" charset="-120"/>
              </a:rPr>
              <a:t>4</a:t>
            </a:r>
            <a:endParaRPr lang="en-US" sz="3400" dirty="0"/>
          </a:p>
        </p:txBody>
      </p:sp>
      <p:sp>
        <p:nvSpPr>
          <p:cNvPr id="16" name="Text 14"/>
          <p:cNvSpPr txBox="1"/>
          <p:nvPr/>
        </p:nvSpPr>
        <p:spPr>
          <a:xfrm>
            <a:off x="640080" y="5623560"/>
            <a:ext cx="1920240" cy="480060"/>
          </a:xfrm>
          <a:prstGeom prst="rect">
            <a:avLst/>
          </a:prstGeom>
          <a:noFill/>
          <a:ln/>
        </p:spPr>
        <p:txBody>
          <a:bodyPr wrap="square" lIns="0" tIns="0" rIns="0" bIns="0" rtlCol="0" anchor="t"/>
          <a:lstStyle/>
          <a:p>
            <a:pPr marL="0" indent="0" algn="ctr">
              <a:buNone/>
            </a:pPr>
            <a:r>
              <a:rPr lang="en-US" sz="1250" dirty="0">
                <a:solidFill>
                  <a:srgbClr val="1F2A37"/>
                </a:solidFill>
                <a:latin typeface="Calibri" pitchFamily="34" charset="0"/>
                <a:ea typeface="Calibri" pitchFamily="34" charset="-122"/>
                <a:cs typeface="Calibri" pitchFamily="34" charset="-120"/>
              </a:rPr>
              <a:t>Control types</a:t>
            </a:r>
            <a:endParaRPr lang="en-US" sz="125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2926080" y="1691640"/>
          <a:ext cx="8714232" cy="3200400"/>
        </p:xfrm>
        <a:graphic>
          <a:graphicData uri="http://schemas.openxmlformats.org/drawingml/2006/table">
            <a:tbl>
              <a:tblPr/>
              <a:tblGrid>
                <a:gridCol w="822960">
                  <a:extLst>
                    <a:ext uri="{9D8B030D-6E8A-4147-A177-3AD203B41FA5}">
                      <a16:colId xmlns:a16="http://schemas.microsoft.com/office/drawing/2014/main" val="20000"/>
                    </a:ext>
                  </a:extLst>
                </a:gridCol>
                <a:gridCol w="2651760">
                  <a:extLst>
                    <a:ext uri="{9D8B030D-6E8A-4147-A177-3AD203B41FA5}">
                      <a16:colId xmlns:a16="http://schemas.microsoft.com/office/drawing/2014/main" val="20001"/>
                    </a:ext>
                  </a:extLst>
                </a:gridCol>
                <a:gridCol w="5239512">
                  <a:extLst>
                    <a:ext uri="{9D8B030D-6E8A-4147-A177-3AD203B41FA5}">
                      <a16:colId xmlns:a16="http://schemas.microsoft.com/office/drawing/2014/main" val="20002"/>
                    </a:ext>
                  </a:extLst>
                </a:gridCol>
              </a:tblGrid>
              <a:tr h="457200">
                <a:tc>
                  <a:txBody>
                    <a:bodyPr/>
                    <a:lstStyle/>
                    <a:p>
                      <a:pPr marL="0" indent="0">
                        <a:buNone/>
                      </a:pPr>
                      <a:r>
                        <a:rPr lang="en-US" sz="1400" b="1" dirty="0">
                          <a:solidFill>
                            <a:srgbClr val="FFFFFF"/>
                          </a:solidFill>
                          <a:latin typeface="Calibri" pitchFamily="34" charset="0"/>
                          <a:ea typeface="Calibri" pitchFamily="34" charset="-122"/>
                          <a:cs typeface="Calibri" pitchFamily="34" charset="-120"/>
                        </a:rPr>
                        <a:t>Score</a:t>
                      </a:r>
                      <a:endParaRPr lang="en-US" sz="14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1F4E79"/>
                    </a:solidFill>
                  </a:tcPr>
                </a:tc>
                <a:tc>
                  <a:txBody>
                    <a:bodyPr/>
                    <a:lstStyle/>
                    <a:p>
                      <a:pPr marL="0" indent="0">
                        <a:buNone/>
                      </a:pPr>
                      <a:r>
                        <a:rPr lang="en-US" sz="1400" b="1" dirty="0">
                          <a:solidFill>
                            <a:srgbClr val="FFFFFF"/>
                          </a:solidFill>
                          <a:latin typeface="Calibri" pitchFamily="34" charset="0"/>
                          <a:ea typeface="Calibri" pitchFamily="34" charset="-122"/>
                          <a:cs typeface="Calibri" pitchFamily="34" charset="-120"/>
                        </a:rPr>
                        <a:t>Level</a:t>
                      </a:r>
                      <a:endParaRPr lang="en-US" sz="14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1F4E79"/>
                    </a:solidFill>
                  </a:tcPr>
                </a:tc>
                <a:tc>
                  <a:txBody>
                    <a:bodyPr/>
                    <a:lstStyle/>
                    <a:p>
                      <a:pPr marL="0" indent="0">
                        <a:buNone/>
                      </a:pPr>
                      <a:r>
                        <a:rPr lang="en-US" sz="1400" b="1" dirty="0">
                          <a:solidFill>
                            <a:srgbClr val="FFFFFF"/>
                          </a:solidFill>
                          <a:latin typeface="Calibri" pitchFamily="34" charset="0"/>
                          <a:ea typeface="Calibri" pitchFamily="34" charset="-122"/>
                          <a:cs typeface="Calibri" pitchFamily="34" charset="-120"/>
                        </a:rPr>
                        <a:t>What It Means</a:t>
                      </a:r>
                      <a:endParaRPr lang="en-US" sz="14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1F4E79"/>
                    </a:solidFill>
                  </a:tcPr>
                </a:tc>
                <a:extLst>
                  <a:ext uri="{0D108BD9-81ED-4DB2-BD59-A6C34878D82A}">
                    <a16:rowId xmlns:a16="http://schemas.microsoft.com/office/drawing/2014/main" val="10000"/>
                  </a:ext>
                </a:extLst>
              </a:tr>
              <a:tr h="457200">
                <a:tc>
                  <a:txBody>
                    <a:bodyPr/>
                    <a:lstStyle/>
                    <a:p>
                      <a:pPr marL="0" indent="0">
                        <a:buNone/>
                      </a:pPr>
                      <a:r>
                        <a:rPr lang="en-US" sz="1400" b="1" dirty="0">
                          <a:solidFill>
                            <a:srgbClr val="1F2A37"/>
                          </a:solidFill>
                          <a:latin typeface="Calibri" pitchFamily="34" charset="0"/>
                          <a:ea typeface="Calibri" pitchFamily="34" charset="-122"/>
                          <a:cs typeface="Calibri" pitchFamily="34" charset="-120"/>
                        </a:rPr>
                        <a:t>0</a:t>
                      </a:r>
                      <a:endParaRPr lang="en-US" sz="14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400" dirty="0">
                          <a:solidFill>
                            <a:srgbClr val="1F2A37"/>
                          </a:solidFill>
                          <a:latin typeface="Calibri" pitchFamily="34" charset="0"/>
                          <a:ea typeface="Calibri" pitchFamily="34" charset="-122"/>
                          <a:cs typeface="Calibri" pitchFamily="34" charset="-120"/>
                        </a:rPr>
                        <a:t>Nonexistent / N/A</a:t>
                      </a:r>
                      <a:endParaRPr lang="en-US" sz="14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400" dirty="0">
                          <a:solidFill>
                            <a:srgbClr val="1F2A37"/>
                          </a:solidFill>
                          <a:latin typeface="Calibri" pitchFamily="34" charset="0"/>
                          <a:ea typeface="Calibri" pitchFamily="34" charset="-122"/>
                          <a:cs typeface="Calibri" pitchFamily="34" charset="-120"/>
                        </a:rPr>
                        <a:t>Control is absent or not evidenced.</a:t>
                      </a:r>
                      <a:endParaRPr lang="en-US" sz="14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57200">
                <a:tc>
                  <a:txBody>
                    <a:bodyPr/>
                    <a:lstStyle/>
                    <a:p>
                      <a:pPr marL="0" indent="0">
                        <a:buNone/>
                      </a:pPr>
                      <a:r>
                        <a:rPr lang="en-US" sz="1400" b="1" dirty="0">
                          <a:solidFill>
                            <a:srgbClr val="1F2A37"/>
                          </a:solidFill>
                          <a:latin typeface="Calibri" pitchFamily="34" charset="0"/>
                          <a:ea typeface="Calibri" pitchFamily="34" charset="-122"/>
                          <a:cs typeface="Calibri" pitchFamily="34" charset="-120"/>
                        </a:rPr>
                        <a:t>1</a:t>
                      </a:r>
                      <a:endParaRPr lang="en-US" sz="14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1F6FA"/>
                    </a:solidFill>
                  </a:tcPr>
                </a:tc>
                <a:tc>
                  <a:txBody>
                    <a:bodyPr/>
                    <a:lstStyle/>
                    <a:p>
                      <a:pPr marL="0" indent="0">
                        <a:buNone/>
                      </a:pPr>
                      <a:r>
                        <a:rPr lang="en-US" sz="1400" dirty="0">
                          <a:solidFill>
                            <a:srgbClr val="1F2A37"/>
                          </a:solidFill>
                          <a:latin typeface="Calibri" pitchFamily="34" charset="0"/>
                          <a:ea typeface="Calibri" pitchFamily="34" charset="-122"/>
                          <a:cs typeface="Calibri" pitchFamily="34" charset="-120"/>
                        </a:rPr>
                        <a:t>Initial / Ad Hoc</a:t>
                      </a:r>
                      <a:endParaRPr lang="en-US" sz="14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1F6FA"/>
                    </a:solidFill>
                  </a:tcPr>
                </a:tc>
                <a:tc>
                  <a:txBody>
                    <a:bodyPr/>
                    <a:lstStyle/>
                    <a:p>
                      <a:pPr marL="0" indent="0">
                        <a:buNone/>
                      </a:pPr>
                      <a:r>
                        <a:rPr lang="en-US" sz="1400" dirty="0">
                          <a:solidFill>
                            <a:srgbClr val="1F2A37"/>
                          </a:solidFill>
                          <a:latin typeface="Calibri" pitchFamily="34" charset="0"/>
                          <a:ea typeface="Calibri" pitchFamily="34" charset="-122"/>
                          <a:cs typeface="Calibri" pitchFamily="34" charset="-120"/>
                        </a:rPr>
                        <a:t>Control exists informally or inconsistently.</a:t>
                      </a:r>
                      <a:endParaRPr lang="en-US" sz="14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1F6FA"/>
                    </a:solidFill>
                  </a:tcPr>
                </a:tc>
                <a:extLst>
                  <a:ext uri="{0D108BD9-81ED-4DB2-BD59-A6C34878D82A}">
                    <a16:rowId xmlns:a16="http://schemas.microsoft.com/office/drawing/2014/main" val="10002"/>
                  </a:ext>
                </a:extLst>
              </a:tr>
              <a:tr h="457200">
                <a:tc>
                  <a:txBody>
                    <a:bodyPr/>
                    <a:lstStyle/>
                    <a:p>
                      <a:pPr marL="0" indent="0">
                        <a:buNone/>
                      </a:pPr>
                      <a:r>
                        <a:rPr lang="en-US" sz="1400" b="1" dirty="0">
                          <a:solidFill>
                            <a:srgbClr val="1F2A37"/>
                          </a:solidFill>
                          <a:latin typeface="Calibri" pitchFamily="34" charset="0"/>
                          <a:ea typeface="Calibri" pitchFamily="34" charset="-122"/>
                          <a:cs typeface="Calibri" pitchFamily="34" charset="-120"/>
                        </a:rPr>
                        <a:t>2</a:t>
                      </a:r>
                      <a:endParaRPr lang="en-US" sz="14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400" dirty="0">
                          <a:solidFill>
                            <a:srgbClr val="1F2A37"/>
                          </a:solidFill>
                          <a:latin typeface="Calibri" pitchFamily="34" charset="0"/>
                          <a:ea typeface="Calibri" pitchFamily="34" charset="-122"/>
                          <a:cs typeface="Calibri" pitchFamily="34" charset="-120"/>
                        </a:rPr>
                        <a:t>Defined</a:t>
                      </a:r>
                      <a:endParaRPr lang="en-US" sz="14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400" dirty="0">
                          <a:solidFill>
                            <a:srgbClr val="1F2A37"/>
                          </a:solidFill>
                          <a:latin typeface="Calibri" pitchFamily="34" charset="0"/>
                          <a:ea typeface="Calibri" pitchFamily="34" charset="-122"/>
                          <a:cs typeface="Calibri" pitchFamily="34" charset="-120"/>
                        </a:rPr>
                        <a:t>Documented, but implementation is inconsistent.</a:t>
                      </a:r>
                      <a:endParaRPr lang="en-US" sz="14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57200">
                <a:tc>
                  <a:txBody>
                    <a:bodyPr/>
                    <a:lstStyle/>
                    <a:p>
                      <a:pPr marL="0" indent="0">
                        <a:buNone/>
                      </a:pPr>
                      <a:r>
                        <a:rPr lang="en-US" sz="1400" b="1" dirty="0">
                          <a:solidFill>
                            <a:srgbClr val="1F2A37"/>
                          </a:solidFill>
                          <a:latin typeface="Calibri" pitchFamily="34" charset="0"/>
                          <a:ea typeface="Calibri" pitchFamily="34" charset="-122"/>
                          <a:cs typeface="Calibri" pitchFamily="34" charset="-120"/>
                        </a:rPr>
                        <a:t>3</a:t>
                      </a:r>
                      <a:endParaRPr lang="en-US" sz="14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1F6FA"/>
                    </a:solidFill>
                  </a:tcPr>
                </a:tc>
                <a:tc>
                  <a:txBody>
                    <a:bodyPr/>
                    <a:lstStyle/>
                    <a:p>
                      <a:pPr marL="0" indent="0">
                        <a:buNone/>
                      </a:pPr>
                      <a:r>
                        <a:rPr lang="en-US" sz="1400" dirty="0">
                          <a:solidFill>
                            <a:srgbClr val="1F2A37"/>
                          </a:solidFill>
                          <a:latin typeface="Calibri" pitchFamily="34" charset="0"/>
                          <a:ea typeface="Calibri" pitchFamily="34" charset="-122"/>
                          <a:cs typeface="Calibri" pitchFamily="34" charset="-120"/>
                        </a:rPr>
                        <a:t>Implemented / Repeatable</a:t>
                      </a:r>
                      <a:endParaRPr lang="en-US" sz="14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1F6FA"/>
                    </a:solidFill>
                  </a:tcPr>
                </a:tc>
                <a:tc>
                  <a:txBody>
                    <a:bodyPr/>
                    <a:lstStyle/>
                    <a:p>
                      <a:pPr marL="0" indent="0">
                        <a:buNone/>
                      </a:pPr>
                      <a:r>
                        <a:rPr lang="en-US" sz="1400" dirty="0">
                          <a:solidFill>
                            <a:srgbClr val="1F2A37"/>
                          </a:solidFill>
                          <a:latin typeface="Calibri" pitchFamily="34" charset="0"/>
                          <a:ea typeface="Calibri" pitchFamily="34" charset="-122"/>
                          <a:cs typeface="Calibri" pitchFamily="34" charset="-120"/>
                        </a:rPr>
                        <a:t>Consistently implemented and supported by evidence.</a:t>
                      </a:r>
                      <a:endParaRPr lang="en-US" sz="14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1F6FA"/>
                    </a:solidFill>
                  </a:tcPr>
                </a:tc>
                <a:extLst>
                  <a:ext uri="{0D108BD9-81ED-4DB2-BD59-A6C34878D82A}">
                    <a16:rowId xmlns:a16="http://schemas.microsoft.com/office/drawing/2014/main" val="10004"/>
                  </a:ext>
                </a:extLst>
              </a:tr>
              <a:tr h="457200">
                <a:tc>
                  <a:txBody>
                    <a:bodyPr/>
                    <a:lstStyle/>
                    <a:p>
                      <a:pPr marL="0" indent="0">
                        <a:buNone/>
                      </a:pPr>
                      <a:r>
                        <a:rPr lang="en-US" sz="1400" b="1" dirty="0">
                          <a:solidFill>
                            <a:srgbClr val="1F2A37"/>
                          </a:solidFill>
                          <a:latin typeface="Calibri" pitchFamily="34" charset="0"/>
                          <a:ea typeface="Calibri" pitchFamily="34" charset="-122"/>
                          <a:cs typeface="Calibri" pitchFamily="34" charset="-120"/>
                        </a:rPr>
                        <a:t>4</a:t>
                      </a:r>
                      <a:endParaRPr lang="en-US" sz="14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400" dirty="0">
                          <a:solidFill>
                            <a:srgbClr val="1F2A37"/>
                          </a:solidFill>
                          <a:latin typeface="Calibri" pitchFamily="34" charset="0"/>
                          <a:ea typeface="Calibri" pitchFamily="34" charset="-122"/>
                          <a:cs typeface="Calibri" pitchFamily="34" charset="-120"/>
                        </a:rPr>
                        <a:t>Managed / Measured</a:t>
                      </a:r>
                      <a:endParaRPr lang="en-US" sz="14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400" dirty="0">
                          <a:solidFill>
                            <a:srgbClr val="1F2A37"/>
                          </a:solidFill>
                          <a:latin typeface="Calibri" pitchFamily="34" charset="0"/>
                          <a:ea typeface="Calibri" pitchFamily="34" charset="-122"/>
                          <a:cs typeface="Calibri" pitchFamily="34" charset="-120"/>
                        </a:rPr>
                        <a:t>Effectiveness is measured, reviewed, and reported.</a:t>
                      </a:r>
                      <a:endParaRPr lang="en-US" sz="14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457200">
                <a:tc>
                  <a:txBody>
                    <a:bodyPr/>
                    <a:lstStyle/>
                    <a:p>
                      <a:pPr marL="0" indent="0">
                        <a:buNone/>
                      </a:pPr>
                      <a:r>
                        <a:rPr lang="en-US" sz="1400" b="1" dirty="0">
                          <a:solidFill>
                            <a:srgbClr val="1F2A37"/>
                          </a:solidFill>
                          <a:latin typeface="Calibri" pitchFamily="34" charset="0"/>
                          <a:ea typeface="Calibri" pitchFamily="34" charset="-122"/>
                          <a:cs typeface="Calibri" pitchFamily="34" charset="-120"/>
                        </a:rPr>
                        <a:t>5</a:t>
                      </a:r>
                      <a:endParaRPr lang="en-US" sz="14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1F6FA"/>
                    </a:solidFill>
                  </a:tcPr>
                </a:tc>
                <a:tc>
                  <a:txBody>
                    <a:bodyPr/>
                    <a:lstStyle/>
                    <a:p>
                      <a:pPr marL="0" indent="0">
                        <a:buNone/>
                      </a:pPr>
                      <a:r>
                        <a:rPr lang="en-US" sz="1400" dirty="0">
                          <a:solidFill>
                            <a:srgbClr val="1F2A37"/>
                          </a:solidFill>
                          <a:latin typeface="Calibri" pitchFamily="34" charset="0"/>
                          <a:ea typeface="Calibri" pitchFamily="34" charset="-122"/>
                          <a:cs typeface="Calibri" pitchFamily="34" charset="-120"/>
                        </a:rPr>
                        <a:t>Optimized</a:t>
                      </a:r>
                      <a:endParaRPr lang="en-US" sz="14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1F6FA"/>
                    </a:solidFill>
                  </a:tcPr>
                </a:tc>
                <a:tc>
                  <a:txBody>
                    <a:bodyPr/>
                    <a:lstStyle/>
                    <a:p>
                      <a:pPr marL="0" indent="0">
                        <a:buNone/>
                      </a:pPr>
                      <a:r>
                        <a:rPr lang="en-US" sz="1400" dirty="0">
                          <a:solidFill>
                            <a:srgbClr val="1F2A37"/>
                          </a:solidFill>
                          <a:latin typeface="Calibri" pitchFamily="34" charset="0"/>
                          <a:ea typeface="Calibri" pitchFamily="34" charset="-122"/>
                          <a:cs typeface="Calibri" pitchFamily="34" charset="-120"/>
                        </a:rPr>
                        <a:t>Continuously improved, automated where practical, proactive.</a:t>
                      </a:r>
                      <a:endParaRPr lang="en-US" sz="14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1F6FA"/>
                    </a:solidFill>
                  </a:tcPr>
                </a:tc>
                <a:extLst>
                  <a:ext uri="{0D108BD9-81ED-4DB2-BD59-A6C34878D82A}">
                    <a16:rowId xmlns:a16="http://schemas.microsoft.com/office/drawing/2014/main" val="10006"/>
                  </a:ext>
                </a:extLst>
              </a:tr>
            </a:tbl>
          </a:graphicData>
        </a:graphic>
      </p:graphicFrame>
      <p:sp>
        <p:nvSpPr>
          <p:cNvPr id="18" name="Shape 15"/>
          <p:cNvSpPr/>
          <p:nvPr/>
        </p:nvSpPr>
        <p:spPr>
          <a:xfrm>
            <a:off x="2926080" y="5074920"/>
            <a:ext cx="8714232" cy="1097280"/>
          </a:xfrm>
          <a:prstGeom prst="roundRect">
            <a:avLst>
              <a:gd name="adj" fmla="val 10000"/>
            </a:avLst>
          </a:prstGeom>
          <a:solidFill>
            <a:srgbClr val="E8F1F8"/>
          </a:solidFill>
          <a:ln w="9525">
            <a:solidFill>
              <a:srgbClr val="D5E0EA"/>
            </a:solidFill>
            <a:prstDash val="solid"/>
          </a:ln>
          <a:effectLst>
            <a:outerShdw blurRad="76200" dist="25400" dir="5400000" algn="bl" rotWithShape="0">
              <a:srgbClr val="000000">
                <a:alpha val="12000"/>
              </a:srgbClr>
            </a:outerShdw>
          </a:effectLst>
        </p:spPr>
        <p:txBody>
          <a:bodyPr/>
          <a:lstStyle/>
          <a:p>
            <a:endParaRPr lang="en-US"/>
          </a:p>
        </p:txBody>
      </p:sp>
      <p:sp>
        <p:nvSpPr>
          <p:cNvPr id="19" name="Text 16"/>
          <p:cNvSpPr txBox="1"/>
          <p:nvPr/>
        </p:nvSpPr>
        <p:spPr>
          <a:xfrm>
            <a:off x="3154680" y="5212080"/>
            <a:ext cx="8257032" cy="365760"/>
          </a:xfrm>
          <a:prstGeom prst="rect">
            <a:avLst/>
          </a:prstGeom>
          <a:noFill/>
          <a:ln/>
        </p:spPr>
        <p:txBody>
          <a:bodyPr wrap="square" lIns="0" tIns="0" rIns="0" bIns="0" rtlCol="0" anchor="ctr"/>
          <a:lstStyle/>
          <a:p>
            <a:pPr marL="0" indent="0">
              <a:buNone/>
            </a:pPr>
            <a:r>
              <a:rPr lang="en-US" sz="1700" b="1" dirty="0">
                <a:solidFill>
                  <a:srgbClr val="1F4E79"/>
                </a:solidFill>
                <a:latin typeface="Calibri" pitchFamily="34" charset="0"/>
                <a:ea typeface="Calibri" pitchFamily="34" charset="-122"/>
                <a:cs typeface="Calibri" pitchFamily="34" charset="-120"/>
              </a:rPr>
              <a:t>Hybrid Controls</a:t>
            </a:r>
            <a:endParaRPr lang="en-US" sz="1700" dirty="0"/>
          </a:p>
        </p:txBody>
      </p:sp>
      <p:sp>
        <p:nvSpPr>
          <p:cNvPr id="20" name="Text 17"/>
          <p:cNvSpPr txBox="1"/>
          <p:nvPr/>
        </p:nvSpPr>
        <p:spPr>
          <a:xfrm>
            <a:off x="3154680" y="5605272"/>
            <a:ext cx="8257032" cy="457200"/>
          </a:xfrm>
          <a:prstGeom prst="rect">
            <a:avLst/>
          </a:prstGeom>
          <a:noFill/>
          <a:ln/>
        </p:spPr>
        <p:txBody>
          <a:bodyPr wrap="square" lIns="0" tIns="0" rIns="0" bIns="0" rtlCol="0" anchor="t"/>
          <a:lstStyle/>
          <a:p>
            <a:pPr marL="0" indent="0">
              <a:buNone/>
            </a:pPr>
            <a:r>
              <a:rPr lang="en-US" sz="1600" dirty="0">
                <a:solidFill>
                  <a:srgbClr val="1F2A37"/>
                </a:solidFill>
                <a:latin typeface="Calibri" pitchFamily="34" charset="0"/>
                <a:ea typeface="Calibri" pitchFamily="34" charset="-122"/>
                <a:cs typeface="Calibri" pitchFamily="34" charset="-120"/>
              </a:rPr>
              <a:t>Each control belongs to one domain but may perform more than one control type, such as Directive / Preventive.</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AFC"/>
        </a:solidFill>
        <a:effectLst/>
      </p:bgPr>
    </p:bg>
    <p:spTree>
      <p:nvGrpSpPr>
        <p:cNvPr id="1" name=""/>
        <p:cNvGrpSpPr/>
        <p:nvPr/>
      </p:nvGrpSpPr>
      <p:grpSpPr>
        <a:xfrm>
          <a:off x="0" y="0"/>
          <a:ext cx="0" cy="0"/>
          <a:chOff x="0" y="0"/>
          <a:chExt cx="0" cy="0"/>
        </a:xfrm>
      </p:grpSpPr>
      <p:sp>
        <p:nvSpPr>
          <p:cNvPr id="2" name="Shape 0"/>
          <p:cNvSpPr/>
          <p:nvPr/>
        </p:nvSpPr>
        <p:spPr>
          <a:xfrm>
            <a:off x="0" y="0"/>
            <a:ext cx="12188952" cy="914400"/>
          </a:xfrm>
          <a:prstGeom prst="rect">
            <a:avLst/>
          </a:prstGeom>
          <a:solidFill>
            <a:srgbClr val="1F4E79"/>
          </a:solidFill>
          <a:ln/>
        </p:spPr>
        <p:txBody>
          <a:bodyPr/>
          <a:lstStyle/>
          <a:p>
            <a:endParaRPr lang="en-US"/>
          </a:p>
        </p:txBody>
      </p:sp>
      <p:sp>
        <p:nvSpPr>
          <p:cNvPr id="3" name="Text 1"/>
          <p:cNvSpPr txBox="1"/>
          <p:nvPr/>
        </p:nvSpPr>
        <p:spPr>
          <a:xfrm>
            <a:off x="548640" y="109728"/>
            <a:ext cx="9326880" cy="694944"/>
          </a:xfrm>
          <a:prstGeom prst="rect">
            <a:avLst/>
          </a:prstGeom>
          <a:noFill/>
          <a:ln/>
        </p:spPr>
        <p:txBody>
          <a:bodyPr wrap="square" lIns="0" tIns="0" rIns="0" bIns="0" rtlCol="0" anchor="ctr"/>
          <a:lstStyle/>
          <a:p>
            <a:pPr marL="0" indent="0">
              <a:buNone/>
            </a:pPr>
            <a:r>
              <a:rPr lang="en-US" sz="3000" b="1" dirty="0">
                <a:solidFill>
                  <a:srgbClr val="FFFFFF"/>
                </a:solidFill>
                <a:latin typeface="Calibri" pitchFamily="34" charset="0"/>
                <a:ea typeface="Calibri" pitchFamily="34" charset="-122"/>
                <a:cs typeface="Calibri" pitchFamily="34" charset="-120"/>
              </a:rPr>
              <a:t>Reading a Control Entry</a:t>
            </a:r>
            <a:endParaRPr lang="en-US" sz="3000" dirty="0"/>
          </a:p>
        </p:txBody>
      </p:sp>
      <p:sp>
        <p:nvSpPr>
          <p:cNvPr id="4" name="Text 2"/>
          <p:cNvSpPr txBox="1"/>
          <p:nvPr/>
        </p:nvSpPr>
        <p:spPr>
          <a:xfrm>
            <a:off x="9966960" y="109728"/>
            <a:ext cx="1691640" cy="694944"/>
          </a:xfrm>
          <a:prstGeom prst="rect">
            <a:avLst/>
          </a:prstGeom>
          <a:noFill/>
          <a:ln/>
        </p:spPr>
        <p:txBody>
          <a:bodyPr wrap="square" lIns="0" tIns="0" rIns="0" bIns="0" rtlCol="0" anchor="ctr"/>
          <a:lstStyle/>
          <a:p>
            <a:pPr marL="0" indent="0" algn="r">
              <a:buNone/>
            </a:pPr>
            <a:r>
              <a:rPr lang="en-US" sz="1300" b="1" dirty="0">
                <a:solidFill>
                  <a:srgbClr val="FFFFFF"/>
                </a:solidFill>
                <a:latin typeface="Calibri" pitchFamily="34" charset="0"/>
                <a:ea typeface="Calibri" pitchFamily="34" charset="-122"/>
                <a:cs typeface="Calibri" pitchFamily="34" charset="-120"/>
              </a:rPr>
              <a:t>Bay Area UASI</a:t>
            </a:r>
            <a:endParaRPr lang="en-US" sz="1300" dirty="0"/>
          </a:p>
        </p:txBody>
      </p:sp>
      <p:sp>
        <p:nvSpPr>
          <p:cNvPr id="5" name="Text 3"/>
          <p:cNvSpPr txBox="1"/>
          <p:nvPr/>
        </p:nvSpPr>
        <p:spPr>
          <a:xfrm>
            <a:off x="548640" y="1051560"/>
            <a:ext cx="11064240" cy="411480"/>
          </a:xfrm>
          <a:prstGeom prst="rect">
            <a:avLst/>
          </a:prstGeom>
          <a:noFill/>
          <a:ln/>
        </p:spPr>
        <p:txBody>
          <a:bodyPr wrap="square" lIns="0" tIns="0" rIns="0" bIns="0" rtlCol="0" anchor="ctr"/>
          <a:lstStyle/>
          <a:p>
            <a:pPr marL="0" indent="0">
              <a:buNone/>
            </a:pPr>
            <a:r>
              <a:rPr lang="en-US" sz="1500" i="1" dirty="0">
                <a:solidFill>
                  <a:srgbClr val="5B6B7B"/>
                </a:solidFill>
                <a:latin typeface="Calibri" pitchFamily="34" charset="0"/>
                <a:ea typeface="Calibri" pitchFamily="34" charset="-122"/>
                <a:cs typeface="Calibri" pitchFamily="34" charset="-120"/>
              </a:rPr>
              <a:t>Example: GOV-01 Governance Structure (Directive)</a:t>
            </a:r>
            <a:endParaRPr lang="en-US" sz="1500" dirty="0"/>
          </a:p>
        </p:txBody>
      </p:sp>
      <p:sp>
        <p:nvSpPr>
          <p:cNvPr id="6" name="Text 4"/>
          <p:cNvSpPr txBox="1"/>
          <p:nvPr/>
        </p:nvSpPr>
        <p:spPr>
          <a:xfrm>
            <a:off x="548640" y="6400800"/>
            <a:ext cx="10241280" cy="274320"/>
          </a:xfrm>
          <a:prstGeom prst="rect">
            <a:avLst/>
          </a:prstGeom>
          <a:noFill/>
          <a:ln/>
        </p:spPr>
        <p:txBody>
          <a:bodyPr wrap="square" lIns="0" tIns="0" rIns="0" bIns="0" rtlCol="0" anchor="ctr"/>
          <a:lstStyle/>
          <a:p>
            <a:pPr marL="0" indent="0">
              <a:buNone/>
            </a:pPr>
            <a:r>
              <a:rPr lang="en-US" sz="1000" dirty="0">
                <a:solidFill>
                  <a:srgbClr val="5B6B7B"/>
                </a:solidFill>
                <a:latin typeface="Calibri" pitchFamily="34" charset="0"/>
                <a:ea typeface="Calibri" pitchFamily="34" charset="-122"/>
                <a:cs typeface="Calibri" pitchFamily="34" charset="-120"/>
              </a:rPr>
              <a:t>A self-improvement process, not a formal audit, inspection, or compliance review.</a:t>
            </a:r>
            <a:endParaRPr lang="en-US" sz="1000" dirty="0"/>
          </a:p>
        </p:txBody>
      </p:sp>
      <p:sp>
        <p:nvSpPr>
          <p:cNvPr id="7" name="Text 5"/>
          <p:cNvSpPr txBox="1"/>
          <p:nvPr/>
        </p:nvSpPr>
        <p:spPr>
          <a:xfrm>
            <a:off x="10972800" y="6400800"/>
            <a:ext cx="685800" cy="274320"/>
          </a:xfrm>
          <a:prstGeom prst="rect">
            <a:avLst/>
          </a:prstGeom>
          <a:noFill/>
          <a:ln/>
        </p:spPr>
        <p:txBody>
          <a:bodyPr wrap="square" lIns="0" tIns="0" rIns="0" bIns="0" rtlCol="0" anchor="ctr"/>
          <a:lstStyle/>
          <a:p>
            <a:pPr marL="0" indent="0" algn="r">
              <a:buNone/>
            </a:pPr>
            <a:r>
              <a:rPr lang="en-US" sz="1000" dirty="0">
                <a:solidFill>
                  <a:srgbClr val="5B6B7B"/>
                </a:solidFill>
                <a:latin typeface="Calibri" pitchFamily="34" charset="0"/>
                <a:ea typeface="Calibri" pitchFamily="34" charset="-122"/>
                <a:cs typeface="Calibri" pitchFamily="34" charset="-120"/>
              </a:rPr>
              <a:t>6</a:t>
            </a:r>
            <a:endParaRPr lang="en-US" sz="10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548640" y="1645920"/>
          <a:ext cx="7498080" cy="4352544"/>
        </p:xfrm>
        <a:graphic>
          <a:graphicData uri="http://schemas.openxmlformats.org/drawingml/2006/table">
            <a:tbl>
              <a:tblPr/>
              <a:tblGrid>
                <a:gridCol w="2377440">
                  <a:extLst>
                    <a:ext uri="{9D8B030D-6E8A-4147-A177-3AD203B41FA5}">
                      <a16:colId xmlns:a16="http://schemas.microsoft.com/office/drawing/2014/main" val="20000"/>
                    </a:ext>
                  </a:extLst>
                </a:gridCol>
                <a:gridCol w="5120640">
                  <a:extLst>
                    <a:ext uri="{9D8B030D-6E8A-4147-A177-3AD203B41FA5}">
                      <a16:colId xmlns:a16="http://schemas.microsoft.com/office/drawing/2014/main" val="20001"/>
                    </a:ext>
                  </a:extLst>
                </a:gridCol>
              </a:tblGrid>
              <a:tr h="621792">
                <a:tc>
                  <a:txBody>
                    <a:bodyPr/>
                    <a:lstStyle/>
                    <a:p>
                      <a:pPr marL="0" indent="0">
                        <a:buNone/>
                      </a:pPr>
                      <a:r>
                        <a:rPr lang="en-US" sz="1350" b="1" dirty="0">
                          <a:solidFill>
                            <a:srgbClr val="FFFFFF"/>
                          </a:solidFill>
                          <a:latin typeface="Calibri" pitchFamily="34" charset="0"/>
                          <a:ea typeface="Calibri" pitchFamily="34" charset="-122"/>
                          <a:cs typeface="Calibri" pitchFamily="34" charset="-120"/>
                        </a:rPr>
                        <a:t>Field</a:t>
                      </a:r>
                      <a:endParaRPr lang="en-US" sz="135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1F4E79"/>
                    </a:solidFill>
                  </a:tcPr>
                </a:tc>
                <a:tc>
                  <a:txBody>
                    <a:bodyPr/>
                    <a:lstStyle/>
                    <a:p>
                      <a:pPr marL="0" indent="0">
                        <a:buNone/>
                      </a:pPr>
                      <a:r>
                        <a:rPr lang="en-US" sz="1350" b="1" dirty="0">
                          <a:solidFill>
                            <a:srgbClr val="FFFFFF"/>
                          </a:solidFill>
                          <a:latin typeface="Calibri" pitchFamily="34" charset="0"/>
                          <a:ea typeface="Calibri" pitchFamily="34" charset="-122"/>
                          <a:cs typeface="Calibri" pitchFamily="34" charset="-120"/>
                        </a:rPr>
                        <a:t>How to Use It</a:t>
                      </a:r>
                      <a:endParaRPr lang="en-US" sz="135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1F4E79"/>
                    </a:solidFill>
                  </a:tcPr>
                </a:tc>
                <a:extLst>
                  <a:ext uri="{0D108BD9-81ED-4DB2-BD59-A6C34878D82A}">
                    <a16:rowId xmlns:a16="http://schemas.microsoft.com/office/drawing/2014/main" val="10000"/>
                  </a:ext>
                </a:extLst>
              </a:tr>
              <a:tr h="621792">
                <a:tc>
                  <a:txBody>
                    <a:bodyPr/>
                    <a:lstStyle/>
                    <a:p>
                      <a:pPr marL="0" indent="0">
                        <a:buNone/>
                      </a:pPr>
                      <a:r>
                        <a:rPr lang="en-US" sz="1350" b="1" dirty="0">
                          <a:solidFill>
                            <a:srgbClr val="1F2A37"/>
                          </a:solidFill>
                          <a:latin typeface="Calibri" pitchFamily="34" charset="0"/>
                          <a:ea typeface="Calibri" pitchFamily="34" charset="-122"/>
                          <a:cs typeface="Calibri" pitchFamily="34" charset="-120"/>
                        </a:rPr>
                        <a:t>Control Objective and Statement</a:t>
                      </a:r>
                      <a:endParaRPr lang="en-US" sz="135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350" dirty="0">
                          <a:solidFill>
                            <a:srgbClr val="1F2A37"/>
                          </a:solidFill>
                          <a:latin typeface="Calibri" pitchFamily="34" charset="0"/>
                          <a:ea typeface="Calibri" pitchFamily="34" charset="-122"/>
                          <a:cs typeface="Calibri" pitchFamily="34" charset="-120"/>
                        </a:rPr>
                        <a:t>What the control is meant to accomplish. Judge applicability from this, not from the name alone.</a:t>
                      </a:r>
                      <a:endParaRPr lang="en-US" sz="135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621792">
                <a:tc>
                  <a:txBody>
                    <a:bodyPr/>
                    <a:lstStyle/>
                    <a:p>
                      <a:pPr marL="0" indent="0">
                        <a:buNone/>
                      </a:pPr>
                      <a:r>
                        <a:rPr lang="en-US" sz="1350" b="1" dirty="0">
                          <a:solidFill>
                            <a:srgbClr val="1F2A37"/>
                          </a:solidFill>
                          <a:latin typeface="Calibri" pitchFamily="34" charset="0"/>
                          <a:ea typeface="Calibri" pitchFamily="34" charset="-122"/>
                          <a:cs typeface="Calibri" pitchFamily="34" charset="-120"/>
                        </a:rPr>
                        <a:t>Audit Questions</a:t>
                      </a:r>
                      <a:endParaRPr lang="en-US" sz="135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1F6FA"/>
                    </a:solidFill>
                  </a:tcPr>
                </a:tc>
                <a:tc>
                  <a:txBody>
                    <a:bodyPr/>
                    <a:lstStyle/>
                    <a:p>
                      <a:pPr marL="0" indent="0">
                        <a:buNone/>
                      </a:pPr>
                      <a:r>
                        <a:rPr lang="en-US" sz="1350" dirty="0">
                          <a:solidFill>
                            <a:srgbClr val="1F2A37"/>
                          </a:solidFill>
                          <a:latin typeface="Calibri" pitchFamily="34" charset="0"/>
                          <a:ea typeface="Calibri" pitchFamily="34" charset="-122"/>
                          <a:cs typeface="Calibri" pitchFamily="34" charset="-120"/>
                        </a:rPr>
                        <a:t>Ask these of yourself. GOV-01: Are decision rights, accountabilities, and oversight activities assigned?</a:t>
                      </a:r>
                      <a:endParaRPr lang="en-US" sz="135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1F6FA"/>
                    </a:solidFill>
                  </a:tcPr>
                </a:tc>
                <a:extLst>
                  <a:ext uri="{0D108BD9-81ED-4DB2-BD59-A6C34878D82A}">
                    <a16:rowId xmlns:a16="http://schemas.microsoft.com/office/drawing/2014/main" val="10002"/>
                  </a:ext>
                </a:extLst>
              </a:tr>
              <a:tr h="621792">
                <a:tc>
                  <a:txBody>
                    <a:bodyPr/>
                    <a:lstStyle/>
                    <a:p>
                      <a:pPr marL="0" indent="0">
                        <a:buNone/>
                      </a:pPr>
                      <a:r>
                        <a:rPr lang="en-US" sz="1350" b="1" dirty="0">
                          <a:solidFill>
                            <a:srgbClr val="1F2A37"/>
                          </a:solidFill>
                          <a:latin typeface="Calibri" pitchFamily="34" charset="0"/>
                          <a:ea typeface="Calibri" pitchFamily="34" charset="-122"/>
                          <a:cs typeface="Calibri" pitchFamily="34" charset="-120"/>
                        </a:rPr>
                        <a:t>Evidence</a:t>
                      </a:r>
                      <a:endParaRPr lang="en-US" sz="135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350" dirty="0">
                          <a:solidFill>
                            <a:srgbClr val="1F2A37"/>
                          </a:solidFill>
                          <a:latin typeface="Calibri" pitchFamily="34" charset="0"/>
                          <a:ea typeface="Calibri" pitchFamily="34" charset="-122"/>
                          <a:cs typeface="Calibri" pitchFamily="34" charset="-120"/>
                        </a:rPr>
                        <a:t>What would demonstrate it. GOV-01: approved charter, meeting minutes, RACI documentation.</a:t>
                      </a:r>
                      <a:endParaRPr lang="en-US" sz="135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621792">
                <a:tc>
                  <a:txBody>
                    <a:bodyPr/>
                    <a:lstStyle/>
                    <a:p>
                      <a:pPr marL="0" indent="0">
                        <a:buNone/>
                      </a:pPr>
                      <a:r>
                        <a:rPr lang="en-US" sz="1350" b="1" dirty="0">
                          <a:solidFill>
                            <a:srgbClr val="1F2A37"/>
                          </a:solidFill>
                          <a:latin typeface="Calibri" pitchFamily="34" charset="0"/>
                          <a:ea typeface="Calibri" pitchFamily="34" charset="-122"/>
                          <a:cs typeface="Calibri" pitchFamily="34" charset="-120"/>
                        </a:rPr>
                        <a:t>Testing Procedure</a:t>
                      </a:r>
                      <a:endParaRPr lang="en-US" sz="135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1F6FA"/>
                    </a:solidFill>
                  </a:tcPr>
                </a:tc>
                <a:tc>
                  <a:txBody>
                    <a:bodyPr/>
                    <a:lstStyle/>
                    <a:p>
                      <a:pPr marL="0" indent="0">
                        <a:buNone/>
                      </a:pPr>
                      <a:r>
                        <a:rPr lang="en-US" sz="1350" dirty="0">
                          <a:solidFill>
                            <a:srgbClr val="1F2A37"/>
                          </a:solidFill>
                          <a:latin typeface="Calibri" pitchFamily="34" charset="0"/>
                          <a:ea typeface="Calibri" pitchFamily="34" charset="-122"/>
                          <a:cs typeface="Calibri" pitchFamily="34" charset="-120"/>
                        </a:rPr>
                        <a:t>How an assessor would check: review documents, inspect records, sample recent decisions.</a:t>
                      </a:r>
                      <a:endParaRPr lang="en-US" sz="135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1F6FA"/>
                    </a:solidFill>
                  </a:tcPr>
                </a:tc>
                <a:extLst>
                  <a:ext uri="{0D108BD9-81ED-4DB2-BD59-A6C34878D82A}">
                    <a16:rowId xmlns:a16="http://schemas.microsoft.com/office/drawing/2014/main" val="10004"/>
                  </a:ext>
                </a:extLst>
              </a:tr>
              <a:tr h="621792">
                <a:tc>
                  <a:txBody>
                    <a:bodyPr/>
                    <a:lstStyle/>
                    <a:p>
                      <a:pPr marL="0" indent="0">
                        <a:buNone/>
                      </a:pPr>
                      <a:r>
                        <a:rPr lang="en-US" sz="1350" b="1" dirty="0">
                          <a:solidFill>
                            <a:srgbClr val="1F2A37"/>
                          </a:solidFill>
                          <a:latin typeface="Calibri" pitchFamily="34" charset="0"/>
                          <a:ea typeface="Calibri" pitchFamily="34" charset="-122"/>
                          <a:cs typeface="Calibri" pitchFamily="34" charset="-120"/>
                        </a:rPr>
                        <a:t>Crosswalks</a:t>
                      </a:r>
                      <a:endParaRPr lang="en-US" sz="135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350" dirty="0">
                          <a:solidFill>
                            <a:srgbClr val="1F2A37"/>
                          </a:solidFill>
                          <a:latin typeface="Calibri" pitchFamily="34" charset="0"/>
                          <a:ea typeface="Calibri" pitchFamily="34" charset="-122"/>
                          <a:cs typeface="Calibri" pitchFamily="34" charset="-120"/>
                        </a:rPr>
                        <a:t>ISO/IEC 27001, ISO/IEC 42001, NIST AI RMF, NIST SP 800-53 Rev. 5, California laws. Map to the program you already run.</a:t>
                      </a:r>
                      <a:endParaRPr lang="en-US" sz="135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621792">
                <a:tc>
                  <a:txBody>
                    <a:bodyPr/>
                    <a:lstStyle/>
                    <a:p>
                      <a:pPr marL="0" indent="0">
                        <a:buNone/>
                      </a:pPr>
                      <a:r>
                        <a:rPr lang="en-US" sz="1350" b="1" dirty="0">
                          <a:solidFill>
                            <a:srgbClr val="1F2A37"/>
                          </a:solidFill>
                          <a:latin typeface="Calibri" pitchFamily="34" charset="0"/>
                          <a:ea typeface="Calibri" pitchFamily="34" charset="-122"/>
                          <a:cs typeface="Calibri" pitchFamily="34" charset="-120"/>
                        </a:rPr>
                        <a:t>Maturity Score (0-5)</a:t>
                      </a:r>
                      <a:endParaRPr lang="en-US" sz="135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1F6FA"/>
                    </a:solidFill>
                  </a:tcPr>
                </a:tc>
                <a:tc>
                  <a:txBody>
                    <a:bodyPr/>
                    <a:lstStyle/>
                    <a:p>
                      <a:pPr marL="0" indent="0">
                        <a:buNone/>
                      </a:pPr>
                      <a:r>
                        <a:rPr lang="en-US" sz="1350" dirty="0">
                          <a:solidFill>
                            <a:srgbClr val="1F2A37"/>
                          </a:solidFill>
                          <a:latin typeface="Calibri" pitchFamily="34" charset="0"/>
                          <a:ea typeface="Calibri" pitchFamily="34" charset="-122"/>
                          <a:cs typeface="Calibri" pitchFamily="34" charset="-120"/>
                        </a:rPr>
                        <a:t>Your answer. Record it in the Workbook.</a:t>
                      </a:r>
                      <a:endParaRPr lang="en-US" sz="135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1F6FA"/>
                    </a:solidFill>
                  </a:tcPr>
                </a:tc>
                <a:extLst>
                  <a:ext uri="{0D108BD9-81ED-4DB2-BD59-A6C34878D82A}">
                    <a16:rowId xmlns:a16="http://schemas.microsoft.com/office/drawing/2014/main" val="10006"/>
                  </a:ext>
                </a:extLst>
              </a:tr>
            </a:tbl>
          </a:graphicData>
        </a:graphic>
      </p:graphicFrame>
      <p:sp>
        <p:nvSpPr>
          <p:cNvPr id="9" name="Shape 6"/>
          <p:cNvSpPr/>
          <p:nvPr/>
        </p:nvSpPr>
        <p:spPr>
          <a:xfrm>
            <a:off x="8321040" y="1645920"/>
            <a:ext cx="3319272" cy="2148840"/>
          </a:xfrm>
          <a:prstGeom prst="roundRect">
            <a:avLst>
              <a:gd name="adj" fmla="val 5106"/>
            </a:avLst>
          </a:prstGeom>
          <a:solidFill>
            <a:srgbClr val="E8F1F8"/>
          </a:solidFill>
          <a:ln w="9525">
            <a:solidFill>
              <a:srgbClr val="D5E0EA"/>
            </a:solidFill>
            <a:prstDash val="solid"/>
          </a:ln>
          <a:effectLst>
            <a:outerShdw blurRad="76200" dist="25400" dir="5400000" algn="bl" rotWithShape="0">
              <a:srgbClr val="000000">
                <a:alpha val="12000"/>
              </a:srgbClr>
            </a:outerShdw>
          </a:effectLst>
        </p:spPr>
        <p:txBody>
          <a:bodyPr/>
          <a:lstStyle/>
          <a:p>
            <a:endParaRPr lang="en-US"/>
          </a:p>
        </p:txBody>
      </p:sp>
      <p:sp>
        <p:nvSpPr>
          <p:cNvPr id="10" name="Text 7"/>
          <p:cNvSpPr txBox="1"/>
          <p:nvPr/>
        </p:nvSpPr>
        <p:spPr>
          <a:xfrm>
            <a:off x="8549640" y="1783080"/>
            <a:ext cx="2862072" cy="365760"/>
          </a:xfrm>
          <a:prstGeom prst="rect">
            <a:avLst/>
          </a:prstGeom>
          <a:noFill/>
          <a:ln/>
        </p:spPr>
        <p:txBody>
          <a:bodyPr wrap="square" lIns="0" tIns="0" rIns="0" bIns="0" rtlCol="0" anchor="ctr"/>
          <a:lstStyle/>
          <a:p>
            <a:pPr marL="0" indent="0">
              <a:buNone/>
            </a:pPr>
            <a:r>
              <a:rPr lang="en-US" sz="1700" b="1" dirty="0">
                <a:solidFill>
                  <a:srgbClr val="1F4E79"/>
                </a:solidFill>
                <a:latin typeface="Calibri" pitchFamily="34" charset="0"/>
                <a:ea typeface="Calibri" pitchFamily="34" charset="-122"/>
                <a:cs typeface="Calibri" pitchFamily="34" charset="-120"/>
              </a:rPr>
              <a:t>Match by ID</a:t>
            </a:r>
            <a:endParaRPr lang="en-US" sz="1700" dirty="0"/>
          </a:p>
        </p:txBody>
      </p:sp>
      <p:sp>
        <p:nvSpPr>
          <p:cNvPr id="11" name="Text 8"/>
          <p:cNvSpPr txBox="1"/>
          <p:nvPr/>
        </p:nvSpPr>
        <p:spPr>
          <a:xfrm>
            <a:off x="8549640" y="2176272"/>
            <a:ext cx="2862072" cy="1508760"/>
          </a:xfrm>
          <a:prstGeom prst="rect">
            <a:avLst/>
          </a:prstGeom>
          <a:noFill/>
          <a:ln/>
        </p:spPr>
        <p:txBody>
          <a:bodyPr wrap="square" lIns="0" tIns="0" rIns="0" bIns="0" rtlCol="0" anchor="t"/>
          <a:lstStyle/>
          <a:p>
            <a:pPr marL="0" indent="0">
              <a:buNone/>
            </a:pPr>
            <a:r>
              <a:rPr lang="en-US" sz="1600" dirty="0">
                <a:solidFill>
                  <a:srgbClr val="1F2A37"/>
                </a:solidFill>
                <a:latin typeface="Calibri" pitchFamily="34" charset="0"/>
                <a:ea typeface="Calibri" pitchFamily="34" charset="-122"/>
                <a:cs typeface="Calibri" pitchFamily="34" charset="-120"/>
              </a:rPr>
              <a:t>Workbook rows and Manual entries share the same Domain, Control Type, Control ID, and Control Name.</a:t>
            </a:r>
            <a:endParaRPr lang="en-US" sz="1600" dirty="0"/>
          </a:p>
        </p:txBody>
      </p:sp>
      <p:sp>
        <p:nvSpPr>
          <p:cNvPr id="12" name="Shape 9"/>
          <p:cNvSpPr/>
          <p:nvPr/>
        </p:nvSpPr>
        <p:spPr>
          <a:xfrm>
            <a:off x="8321040" y="3977640"/>
            <a:ext cx="3319272" cy="2194560"/>
          </a:xfrm>
          <a:prstGeom prst="roundRect">
            <a:avLst>
              <a:gd name="adj" fmla="val 5000"/>
            </a:avLst>
          </a:prstGeom>
          <a:solidFill>
            <a:srgbClr val="E8F1F8"/>
          </a:solidFill>
          <a:ln w="9525">
            <a:solidFill>
              <a:srgbClr val="D5E0EA"/>
            </a:solidFill>
            <a:prstDash val="solid"/>
          </a:ln>
          <a:effectLst>
            <a:outerShdw blurRad="76200" dist="25400" dir="5400000" algn="bl" rotWithShape="0">
              <a:srgbClr val="000000">
                <a:alpha val="12000"/>
              </a:srgbClr>
            </a:outerShdw>
          </a:effectLst>
        </p:spPr>
        <p:txBody>
          <a:bodyPr/>
          <a:lstStyle/>
          <a:p>
            <a:endParaRPr lang="en-US"/>
          </a:p>
        </p:txBody>
      </p:sp>
      <p:sp>
        <p:nvSpPr>
          <p:cNvPr id="13" name="Text 10"/>
          <p:cNvSpPr txBox="1"/>
          <p:nvPr/>
        </p:nvSpPr>
        <p:spPr>
          <a:xfrm>
            <a:off x="8549640" y="4114800"/>
            <a:ext cx="2862072" cy="365760"/>
          </a:xfrm>
          <a:prstGeom prst="rect">
            <a:avLst/>
          </a:prstGeom>
          <a:noFill/>
          <a:ln/>
        </p:spPr>
        <p:txBody>
          <a:bodyPr wrap="square" lIns="0" tIns="0" rIns="0" bIns="0" rtlCol="0" anchor="ctr"/>
          <a:lstStyle/>
          <a:p>
            <a:pPr marL="0" indent="0">
              <a:buNone/>
            </a:pPr>
            <a:r>
              <a:rPr lang="en-US" sz="1700" b="1" dirty="0">
                <a:solidFill>
                  <a:srgbClr val="1F4E79"/>
                </a:solidFill>
                <a:latin typeface="Calibri" pitchFamily="34" charset="0"/>
                <a:ea typeface="Calibri" pitchFamily="34" charset="-122"/>
                <a:cs typeface="Calibri" pitchFamily="34" charset="-120"/>
              </a:rPr>
              <a:t>When Unsure</a:t>
            </a:r>
            <a:endParaRPr lang="en-US" sz="1700" dirty="0"/>
          </a:p>
        </p:txBody>
      </p:sp>
      <p:sp>
        <p:nvSpPr>
          <p:cNvPr id="14" name="Text 11"/>
          <p:cNvSpPr txBox="1"/>
          <p:nvPr/>
        </p:nvSpPr>
        <p:spPr>
          <a:xfrm>
            <a:off x="8549640" y="4507992"/>
            <a:ext cx="2862072" cy="1554480"/>
          </a:xfrm>
          <a:prstGeom prst="rect">
            <a:avLst/>
          </a:prstGeom>
          <a:noFill/>
          <a:ln/>
        </p:spPr>
        <p:txBody>
          <a:bodyPr wrap="square" lIns="0" tIns="0" rIns="0" bIns="0" rtlCol="0" anchor="t"/>
          <a:lstStyle/>
          <a:p>
            <a:pPr marL="0" indent="0">
              <a:buNone/>
            </a:pPr>
            <a:r>
              <a:rPr lang="en-US" sz="1600" dirty="0">
                <a:solidFill>
                  <a:srgbClr val="1F2A37"/>
                </a:solidFill>
                <a:latin typeface="Calibri" pitchFamily="34" charset="0"/>
                <a:ea typeface="Calibri" pitchFamily="34" charset="-122"/>
                <a:cs typeface="Calibri" pitchFamily="34" charset="-120"/>
              </a:rPr>
              <a:t>Read the Manual entry before marking a control out of scope.</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AFC"/>
        </a:solidFill>
        <a:effectLst/>
      </p:bgPr>
    </p:bg>
    <p:spTree>
      <p:nvGrpSpPr>
        <p:cNvPr id="1" name=""/>
        <p:cNvGrpSpPr/>
        <p:nvPr/>
      </p:nvGrpSpPr>
      <p:grpSpPr>
        <a:xfrm>
          <a:off x="0" y="0"/>
          <a:ext cx="0" cy="0"/>
          <a:chOff x="0" y="0"/>
          <a:chExt cx="0" cy="0"/>
        </a:xfrm>
      </p:grpSpPr>
      <p:sp>
        <p:nvSpPr>
          <p:cNvPr id="2" name="Shape 0"/>
          <p:cNvSpPr/>
          <p:nvPr/>
        </p:nvSpPr>
        <p:spPr>
          <a:xfrm>
            <a:off x="0" y="0"/>
            <a:ext cx="12188952" cy="914400"/>
          </a:xfrm>
          <a:prstGeom prst="rect">
            <a:avLst/>
          </a:prstGeom>
          <a:solidFill>
            <a:srgbClr val="1F4E79"/>
          </a:solidFill>
          <a:ln/>
        </p:spPr>
        <p:txBody>
          <a:bodyPr/>
          <a:lstStyle/>
          <a:p>
            <a:endParaRPr lang="en-US"/>
          </a:p>
        </p:txBody>
      </p:sp>
      <p:sp>
        <p:nvSpPr>
          <p:cNvPr id="3" name="Text 1"/>
          <p:cNvSpPr txBox="1"/>
          <p:nvPr/>
        </p:nvSpPr>
        <p:spPr>
          <a:xfrm>
            <a:off x="548640" y="109728"/>
            <a:ext cx="9326880" cy="694944"/>
          </a:xfrm>
          <a:prstGeom prst="rect">
            <a:avLst/>
          </a:prstGeom>
          <a:noFill/>
          <a:ln/>
        </p:spPr>
        <p:txBody>
          <a:bodyPr wrap="square" lIns="0" tIns="0" rIns="0" bIns="0" rtlCol="0" anchor="ctr"/>
          <a:lstStyle/>
          <a:p>
            <a:pPr marL="0" indent="0">
              <a:buNone/>
            </a:pPr>
            <a:r>
              <a:rPr lang="en-US" sz="3000" b="1" dirty="0">
                <a:solidFill>
                  <a:srgbClr val="FFFFFF"/>
                </a:solidFill>
                <a:latin typeface="Calibri" pitchFamily="34" charset="0"/>
                <a:ea typeface="Calibri" pitchFamily="34" charset="-122"/>
                <a:cs typeface="Calibri" pitchFamily="34" charset="-120"/>
              </a:rPr>
              <a:t>The Workbook: Self Assessment Tab</a:t>
            </a:r>
            <a:endParaRPr lang="en-US" sz="3000" dirty="0"/>
          </a:p>
        </p:txBody>
      </p:sp>
      <p:sp>
        <p:nvSpPr>
          <p:cNvPr id="4" name="Text 2"/>
          <p:cNvSpPr txBox="1"/>
          <p:nvPr/>
        </p:nvSpPr>
        <p:spPr>
          <a:xfrm>
            <a:off x="9966960" y="109728"/>
            <a:ext cx="1691640" cy="694944"/>
          </a:xfrm>
          <a:prstGeom prst="rect">
            <a:avLst/>
          </a:prstGeom>
          <a:noFill/>
          <a:ln/>
        </p:spPr>
        <p:txBody>
          <a:bodyPr wrap="square" lIns="0" tIns="0" rIns="0" bIns="0" rtlCol="0" anchor="ctr"/>
          <a:lstStyle/>
          <a:p>
            <a:pPr marL="0" indent="0" algn="r">
              <a:buNone/>
            </a:pPr>
            <a:r>
              <a:rPr lang="en-US" sz="1300" b="1" dirty="0">
                <a:solidFill>
                  <a:srgbClr val="FFFFFF"/>
                </a:solidFill>
                <a:latin typeface="Calibri" pitchFamily="34" charset="0"/>
                <a:ea typeface="Calibri" pitchFamily="34" charset="-122"/>
                <a:cs typeface="Calibri" pitchFamily="34" charset="-120"/>
              </a:rPr>
              <a:t>Bay Area UASI</a:t>
            </a:r>
            <a:endParaRPr lang="en-US" sz="1300" dirty="0"/>
          </a:p>
        </p:txBody>
      </p:sp>
      <p:sp>
        <p:nvSpPr>
          <p:cNvPr id="5" name="Text 3"/>
          <p:cNvSpPr txBox="1"/>
          <p:nvPr/>
        </p:nvSpPr>
        <p:spPr>
          <a:xfrm>
            <a:off x="548640" y="1051560"/>
            <a:ext cx="11064240" cy="411480"/>
          </a:xfrm>
          <a:prstGeom prst="rect">
            <a:avLst/>
          </a:prstGeom>
          <a:noFill/>
          <a:ln/>
        </p:spPr>
        <p:txBody>
          <a:bodyPr wrap="square" lIns="0" tIns="0" rIns="0" bIns="0" rtlCol="0" anchor="ctr"/>
          <a:lstStyle/>
          <a:p>
            <a:pPr marL="0" indent="0">
              <a:buNone/>
            </a:pPr>
            <a:r>
              <a:rPr lang="en-US" sz="1500" i="1" dirty="0">
                <a:solidFill>
                  <a:srgbClr val="5B6B7B"/>
                </a:solidFill>
                <a:latin typeface="Calibri" pitchFamily="34" charset="0"/>
                <a:ea typeface="Calibri" pitchFamily="34" charset="-122"/>
                <a:cs typeface="Calibri" pitchFamily="34" charset="-120"/>
              </a:rPr>
              <a:t>137 rows, one per control. Two columns do the work.</a:t>
            </a:r>
            <a:endParaRPr lang="en-US" sz="1500" dirty="0"/>
          </a:p>
        </p:txBody>
      </p:sp>
      <p:sp>
        <p:nvSpPr>
          <p:cNvPr id="6" name="Text 4"/>
          <p:cNvSpPr txBox="1"/>
          <p:nvPr/>
        </p:nvSpPr>
        <p:spPr>
          <a:xfrm>
            <a:off x="548640" y="6400800"/>
            <a:ext cx="10241280" cy="274320"/>
          </a:xfrm>
          <a:prstGeom prst="rect">
            <a:avLst/>
          </a:prstGeom>
          <a:noFill/>
          <a:ln/>
        </p:spPr>
        <p:txBody>
          <a:bodyPr wrap="square" lIns="0" tIns="0" rIns="0" bIns="0" rtlCol="0" anchor="ctr"/>
          <a:lstStyle/>
          <a:p>
            <a:pPr marL="0" indent="0">
              <a:buNone/>
            </a:pPr>
            <a:r>
              <a:rPr lang="en-US" sz="1000" dirty="0">
                <a:solidFill>
                  <a:srgbClr val="5B6B7B"/>
                </a:solidFill>
                <a:latin typeface="Calibri" pitchFamily="34" charset="0"/>
                <a:ea typeface="Calibri" pitchFamily="34" charset="-122"/>
                <a:cs typeface="Calibri" pitchFamily="34" charset="-120"/>
              </a:rPr>
              <a:t>A self-improvement process, not a formal audit, inspection, or compliance review.</a:t>
            </a:r>
            <a:endParaRPr lang="en-US" sz="1000" dirty="0"/>
          </a:p>
        </p:txBody>
      </p:sp>
      <p:sp>
        <p:nvSpPr>
          <p:cNvPr id="7" name="Text 5"/>
          <p:cNvSpPr txBox="1"/>
          <p:nvPr/>
        </p:nvSpPr>
        <p:spPr>
          <a:xfrm>
            <a:off x="10972800" y="6400800"/>
            <a:ext cx="685800" cy="274320"/>
          </a:xfrm>
          <a:prstGeom prst="rect">
            <a:avLst/>
          </a:prstGeom>
          <a:noFill/>
          <a:ln/>
        </p:spPr>
        <p:txBody>
          <a:bodyPr wrap="square" lIns="0" tIns="0" rIns="0" bIns="0" rtlCol="0" anchor="ctr"/>
          <a:lstStyle/>
          <a:p>
            <a:pPr marL="0" indent="0" algn="r">
              <a:buNone/>
            </a:pPr>
            <a:r>
              <a:rPr lang="en-US" sz="1000" dirty="0">
                <a:solidFill>
                  <a:srgbClr val="5B6B7B"/>
                </a:solidFill>
                <a:latin typeface="Calibri" pitchFamily="34" charset="0"/>
                <a:ea typeface="Calibri" pitchFamily="34" charset="-122"/>
                <a:cs typeface="Calibri" pitchFamily="34" charset="-120"/>
              </a:rPr>
              <a:t>7</a:t>
            </a:r>
            <a:endParaRPr lang="en-US" sz="10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548640" y="1645920"/>
          <a:ext cx="11091672" cy="1728216"/>
        </p:xfrm>
        <a:graphic>
          <a:graphicData uri="http://schemas.openxmlformats.org/drawingml/2006/table">
            <a:tbl>
              <a:tblPr/>
              <a:tblGrid>
                <a:gridCol w="868680">
                  <a:extLst>
                    <a:ext uri="{9D8B030D-6E8A-4147-A177-3AD203B41FA5}">
                      <a16:colId xmlns:a16="http://schemas.microsoft.com/office/drawing/2014/main" val="20000"/>
                    </a:ext>
                  </a:extLst>
                </a:gridCol>
                <a:gridCol w="1600200">
                  <a:extLst>
                    <a:ext uri="{9D8B030D-6E8A-4147-A177-3AD203B41FA5}">
                      <a16:colId xmlns:a16="http://schemas.microsoft.com/office/drawing/2014/main" val="20001"/>
                    </a:ext>
                  </a:extLst>
                </a:gridCol>
                <a:gridCol w="1051560">
                  <a:extLst>
                    <a:ext uri="{9D8B030D-6E8A-4147-A177-3AD203B41FA5}">
                      <a16:colId xmlns:a16="http://schemas.microsoft.com/office/drawing/2014/main" val="20002"/>
                    </a:ext>
                  </a:extLst>
                </a:gridCol>
                <a:gridCol w="2011680">
                  <a:extLst>
                    <a:ext uri="{9D8B030D-6E8A-4147-A177-3AD203B41FA5}">
                      <a16:colId xmlns:a16="http://schemas.microsoft.com/office/drawing/2014/main" val="20003"/>
                    </a:ext>
                  </a:extLst>
                </a:gridCol>
                <a:gridCol w="1234440">
                  <a:extLst>
                    <a:ext uri="{9D8B030D-6E8A-4147-A177-3AD203B41FA5}">
                      <a16:colId xmlns:a16="http://schemas.microsoft.com/office/drawing/2014/main" val="20004"/>
                    </a:ext>
                  </a:extLst>
                </a:gridCol>
                <a:gridCol w="2103120">
                  <a:extLst>
                    <a:ext uri="{9D8B030D-6E8A-4147-A177-3AD203B41FA5}">
                      <a16:colId xmlns:a16="http://schemas.microsoft.com/office/drawing/2014/main" val="20005"/>
                    </a:ext>
                  </a:extLst>
                </a:gridCol>
                <a:gridCol w="1371600">
                  <a:extLst>
                    <a:ext uri="{9D8B030D-6E8A-4147-A177-3AD203B41FA5}">
                      <a16:colId xmlns:a16="http://schemas.microsoft.com/office/drawing/2014/main" val="20006"/>
                    </a:ext>
                  </a:extLst>
                </a:gridCol>
                <a:gridCol w="850392">
                  <a:extLst>
                    <a:ext uri="{9D8B030D-6E8A-4147-A177-3AD203B41FA5}">
                      <a16:colId xmlns:a16="http://schemas.microsoft.com/office/drawing/2014/main" val="20007"/>
                    </a:ext>
                  </a:extLst>
                </a:gridCol>
              </a:tblGrid>
              <a:tr h="411480">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A  Domain</a:t>
                      </a:r>
                      <a:endParaRPr lang="en-US" sz="1200" dirty="0">
                        <a:latin typeface="Calibri" charset="0"/>
                        <a:ea typeface="Calibri" charset="0"/>
                        <a:cs typeface="Calibri" charset="0"/>
                      </a:endParaRPr>
                    </a:p>
                  </a:txBody>
                  <a:tcPr marL="73152" marR="73152"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1F4E79"/>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B  Control Type</a:t>
                      </a:r>
                      <a:endParaRPr lang="en-US" sz="1200" dirty="0">
                        <a:latin typeface="Calibri" charset="0"/>
                        <a:ea typeface="Calibri" charset="0"/>
                        <a:cs typeface="Calibri" charset="0"/>
                      </a:endParaRPr>
                    </a:p>
                  </a:txBody>
                  <a:tcPr marL="73152" marR="73152"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1F4E79"/>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C  Control ID</a:t>
                      </a:r>
                      <a:endParaRPr lang="en-US" sz="1200" dirty="0">
                        <a:latin typeface="Calibri" charset="0"/>
                        <a:ea typeface="Calibri" charset="0"/>
                        <a:cs typeface="Calibri" charset="0"/>
                      </a:endParaRPr>
                    </a:p>
                  </a:txBody>
                  <a:tcPr marL="73152" marR="73152"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1F4E79"/>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D  Control Name</a:t>
                      </a:r>
                      <a:endParaRPr lang="en-US" sz="1200" dirty="0">
                        <a:latin typeface="Calibri" charset="0"/>
                        <a:ea typeface="Calibri" charset="0"/>
                        <a:cs typeface="Calibri" charset="0"/>
                      </a:endParaRPr>
                    </a:p>
                  </a:txBody>
                  <a:tcPr marL="73152" marR="73152"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1F4E79"/>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E  In Scope (Y/N)</a:t>
                      </a:r>
                      <a:endParaRPr lang="en-US" sz="1200" dirty="0">
                        <a:latin typeface="Calibri" charset="0"/>
                        <a:ea typeface="Calibri" charset="0"/>
                        <a:cs typeface="Calibri" charset="0"/>
                      </a:endParaRPr>
                    </a:p>
                  </a:txBody>
                  <a:tcPr marL="73152" marR="73152"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1F77B4"/>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F  Maturity Score</a:t>
                      </a:r>
                      <a:endParaRPr lang="en-US" sz="1200" dirty="0">
                        <a:latin typeface="Calibri" charset="0"/>
                        <a:ea typeface="Calibri" charset="0"/>
                        <a:cs typeface="Calibri" charset="0"/>
                      </a:endParaRPr>
                    </a:p>
                  </a:txBody>
                  <a:tcPr marL="73152" marR="73152"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1F77B4"/>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G  POAM Notes</a:t>
                      </a:r>
                      <a:endParaRPr lang="en-US" sz="1200" dirty="0">
                        <a:latin typeface="Calibri" charset="0"/>
                        <a:ea typeface="Calibri" charset="0"/>
                        <a:cs typeface="Calibri" charset="0"/>
                      </a:endParaRPr>
                    </a:p>
                  </a:txBody>
                  <a:tcPr marL="73152" marR="73152"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1F4E79"/>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H  POAM Due Date</a:t>
                      </a:r>
                      <a:endParaRPr lang="en-US" sz="1200" dirty="0">
                        <a:latin typeface="Calibri" charset="0"/>
                        <a:ea typeface="Calibri" charset="0"/>
                        <a:cs typeface="Calibri" charset="0"/>
                      </a:endParaRPr>
                    </a:p>
                  </a:txBody>
                  <a:tcPr marL="73152" marR="73152"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1F4E79"/>
                    </a:solidFill>
                  </a:tcPr>
                </a:tc>
                <a:extLst>
                  <a:ext uri="{0D108BD9-81ED-4DB2-BD59-A6C34878D82A}">
                    <a16:rowId xmlns:a16="http://schemas.microsoft.com/office/drawing/2014/main" val="10000"/>
                  </a:ext>
                </a:extLst>
              </a:tr>
              <a:tr h="411480">
                <a:tc>
                  <a:txBody>
                    <a:bodyPr/>
                    <a:lstStyle/>
                    <a:p>
                      <a:pPr marL="0" indent="0">
                        <a:buNone/>
                      </a:pPr>
                      <a:r>
                        <a:rPr lang="en-US" sz="1200" dirty="0">
                          <a:solidFill>
                            <a:srgbClr val="1F2A37"/>
                          </a:solidFill>
                          <a:latin typeface="Calibri" pitchFamily="34" charset="0"/>
                          <a:ea typeface="Calibri" pitchFamily="34" charset="-122"/>
                          <a:cs typeface="Calibri" pitchFamily="34" charset="-120"/>
                        </a:rPr>
                        <a:t>GOV</a:t>
                      </a:r>
                      <a:endParaRPr lang="en-US" sz="1200" dirty="0">
                        <a:latin typeface="Calibri" charset="0"/>
                        <a:ea typeface="Calibri" charset="0"/>
                        <a:cs typeface="Calibri" charset="0"/>
                      </a:endParaRPr>
                    </a:p>
                  </a:txBody>
                  <a:tcPr marL="73152" marR="73152"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200" dirty="0">
                          <a:solidFill>
                            <a:srgbClr val="1F2A37"/>
                          </a:solidFill>
                          <a:latin typeface="Calibri" pitchFamily="34" charset="0"/>
                          <a:ea typeface="Calibri" pitchFamily="34" charset="-122"/>
                          <a:cs typeface="Calibri" pitchFamily="34" charset="-120"/>
                        </a:rPr>
                        <a:t>Directive</a:t>
                      </a:r>
                      <a:endParaRPr lang="en-US" sz="1200" dirty="0">
                        <a:latin typeface="Calibri" charset="0"/>
                        <a:ea typeface="Calibri" charset="0"/>
                        <a:cs typeface="Calibri" charset="0"/>
                      </a:endParaRPr>
                    </a:p>
                  </a:txBody>
                  <a:tcPr marL="73152" marR="73152"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200" dirty="0">
                          <a:solidFill>
                            <a:srgbClr val="1F2A37"/>
                          </a:solidFill>
                          <a:latin typeface="Calibri" pitchFamily="34" charset="0"/>
                          <a:ea typeface="Calibri" pitchFamily="34" charset="-122"/>
                          <a:cs typeface="Calibri" pitchFamily="34" charset="-120"/>
                        </a:rPr>
                        <a:t>GOV-01</a:t>
                      </a:r>
                      <a:endParaRPr lang="en-US" sz="1200" dirty="0">
                        <a:latin typeface="Calibri" charset="0"/>
                        <a:ea typeface="Calibri" charset="0"/>
                        <a:cs typeface="Calibri" charset="0"/>
                      </a:endParaRPr>
                    </a:p>
                  </a:txBody>
                  <a:tcPr marL="73152" marR="73152"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200" dirty="0">
                          <a:solidFill>
                            <a:srgbClr val="1F2A37"/>
                          </a:solidFill>
                          <a:latin typeface="Calibri" pitchFamily="34" charset="0"/>
                          <a:ea typeface="Calibri" pitchFamily="34" charset="-122"/>
                          <a:cs typeface="Calibri" pitchFamily="34" charset="-120"/>
                        </a:rPr>
                        <a:t>Governance Structure</a:t>
                      </a:r>
                      <a:endParaRPr lang="en-US" sz="1200" dirty="0">
                        <a:latin typeface="Calibri" charset="0"/>
                        <a:ea typeface="Calibri" charset="0"/>
                        <a:cs typeface="Calibri" charset="0"/>
                      </a:endParaRPr>
                    </a:p>
                  </a:txBody>
                  <a:tcPr marL="73152" marR="73152"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200" dirty="0">
                          <a:solidFill>
                            <a:srgbClr val="1F2A37"/>
                          </a:solidFill>
                          <a:latin typeface="Calibri" pitchFamily="34" charset="0"/>
                          <a:ea typeface="Calibri" pitchFamily="34" charset="-122"/>
                          <a:cs typeface="Calibri" pitchFamily="34" charset="-120"/>
                        </a:rPr>
                        <a:t>Y</a:t>
                      </a:r>
                      <a:endParaRPr lang="en-US" sz="1200" dirty="0">
                        <a:latin typeface="Calibri" charset="0"/>
                        <a:ea typeface="Calibri" charset="0"/>
                        <a:cs typeface="Calibri" charset="0"/>
                      </a:endParaRPr>
                    </a:p>
                  </a:txBody>
                  <a:tcPr marL="73152" marR="73152"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E8F1F8"/>
                    </a:solidFill>
                  </a:tcPr>
                </a:tc>
                <a:tc>
                  <a:txBody>
                    <a:bodyPr/>
                    <a:lstStyle/>
                    <a:p>
                      <a:pPr marL="0" indent="0">
                        <a:buNone/>
                      </a:pPr>
                      <a:r>
                        <a:rPr lang="en-US" sz="1200" dirty="0">
                          <a:solidFill>
                            <a:srgbClr val="1F2A37"/>
                          </a:solidFill>
                          <a:latin typeface="Calibri" pitchFamily="34" charset="0"/>
                          <a:ea typeface="Calibri" pitchFamily="34" charset="-122"/>
                          <a:cs typeface="Calibri" pitchFamily="34" charset="-120"/>
                        </a:rPr>
                        <a:t>2 - Defined</a:t>
                      </a:r>
                      <a:endParaRPr lang="en-US" sz="1200" dirty="0">
                        <a:latin typeface="Calibri" charset="0"/>
                        <a:ea typeface="Calibri" charset="0"/>
                        <a:cs typeface="Calibri" charset="0"/>
                      </a:endParaRPr>
                    </a:p>
                  </a:txBody>
                  <a:tcPr marL="73152" marR="73152"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E8F1F8"/>
                    </a:solidFill>
                  </a:tcPr>
                </a:tc>
                <a:tc>
                  <a:txBody>
                    <a:bodyPr/>
                    <a:lstStyle/>
                    <a:p>
                      <a:pPr marL="0" indent="0">
                        <a:buNone/>
                      </a:pPr>
                      <a:r>
                        <a:rPr lang="en-US" sz="1200" dirty="0">
                          <a:solidFill>
                            <a:srgbClr val="1F2A37"/>
                          </a:solidFill>
                          <a:latin typeface="Calibri" pitchFamily="34" charset="0"/>
                          <a:ea typeface="Calibri" pitchFamily="34" charset="-122"/>
                          <a:cs typeface="Calibri" pitchFamily="34" charset="-120"/>
                        </a:rPr>
                        <a:t>Charter pending approval</a:t>
                      </a:r>
                      <a:endParaRPr lang="en-US" sz="1200" dirty="0">
                        <a:latin typeface="Calibri" charset="0"/>
                        <a:ea typeface="Calibri" charset="0"/>
                        <a:cs typeface="Calibri" charset="0"/>
                      </a:endParaRPr>
                    </a:p>
                  </a:txBody>
                  <a:tcPr marL="73152" marR="73152"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200" dirty="0">
                          <a:solidFill>
                            <a:srgbClr val="1F2A37"/>
                          </a:solidFill>
                          <a:latin typeface="Calibri" pitchFamily="34" charset="0"/>
                          <a:ea typeface="Calibri" pitchFamily="34" charset="-122"/>
                          <a:cs typeface="Calibri" pitchFamily="34" charset="-120"/>
                        </a:rPr>
                        <a:t>(date)</a:t>
                      </a:r>
                      <a:endParaRPr lang="en-US" sz="1200" dirty="0">
                        <a:latin typeface="Calibri" charset="0"/>
                        <a:ea typeface="Calibri" charset="0"/>
                        <a:cs typeface="Calibri" charset="0"/>
                      </a:endParaRPr>
                    </a:p>
                  </a:txBody>
                  <a:tcPr marL="73152" marR="73152"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11480">
                <a:tc>
                  <a:txBody>
                    <a:bodyPr/>
                    <a:lstStyle/>
                    <a:p>
                      <a:pPr marL="0" indent="0">
                        <a:buNone/>
                      </a:pPr>
                      <a:r>
                        <a:rPr lang="en-US" sz="1200" dirty="0">
                          <a:solidFill>
                            <a:srgbClr val="1F2A37"/>
                          </a:solidFill>
                          <a:latin typeface="Calibri" pitchFamily="34" charset="0"/>
                          <a:ea typeface="Calibri" pitchFamily="34" charset="-122"/>
                          <a:cs typeface="Calibri" pitchFamily="34" charset="-120"/>
                        </a:rPr>
                        <a:t>GOV</a:t>
                      </a:r>
                      <a:endParaRPr lang="en-US" sz="1200" dirty="0">
                        <a:latin typeface="Calibri" charset="0"/>
                        <a:ea typeface="Calibri" charset="0"/>
                        <a:cs typeface="Calibri" charset="0"/>
                      </a:endParaRPr>
                    </a:p>
                  </a:txBody>
                  <a:tcPr marL="73152" marR="73152"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200" dirty="0">
                          <a:solidFill>
                            <a:srgbClr val="1F2A37"/>
                          </a:solidFill>
                          <a:latin typeface="Calibri" pitchFamily="34" charset="0"/>
                          <a:ea typeface="Calibri" pitchFamily="34" charset="-122"/>
                          <a:cs typeface="Calibri" pitchFamily="34" charset="-120"/>
                        </a:rPr>
                        <a:t>Directive</a:t>
                      </a:r>
                      <a:endParaRPr lang="en-US" sz="1200" dirty="0">
                        <a:latin typeface="Calibri" charset="0"/>
                        <a:ea typeface="Calibri" charset="0"/>
                        <a:cs typeface="Calibri" charset="0"/>
                      </a:endParaRPr>
                    </a:p>
                  </a:txBody>
                  <a:tcPr marL="73152" marR="73152"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200" dirty="0">
                          <a:solidFill>
                            <a:srgbClr val="1F2A37"/>
                          </a:solidFill>
                          <a:latin typeface="Calibri" pitchFamily="34" charset="0"/>
                          <a:ea typeface="Calibri" pitchFamily="34" charset="-122"/>
                          <a:cs typeface="Calibri" pitchFamily="34" charset="-120"/>
                        </a:rPr>
                        <a:t>GOV-02</a:t>
                      </a:r>
                      <a:endParaRPr lang="en-US" sz="1200" dirty="0">
                        <a:latin typeface="Calibri" charset="0"/>
                        <a:ea typeface="Calibri" charset="0"/>
                        <a:cs typeface="Calibri" charset="0"/>
                      </a:endParaRPr>
                    </a:p>
                  </a:txBody>
                  <a:tcPr marL="73152" marR="73152"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200" dirty="0">
                          <a:solidFill>
                            <a:srgbClr val="1F2A37"/>
                          </a:solidFill>
                          <a:latin typeface="Calibri" pitchFamily="34" charset="0"/>
                          <a:ea typeface="Calibri" pitchFamily="34" charset="-122"/>
                          <a:cs typeface="Calibri" pitchFamily="34" charset="-120"/>
                        </a:rPr>
                        <a:t>Roles &amp; Responsibilities</a:t>
                      </a:r>
                      <a:endParaRPr lang="en-US" sz="1200" dirty="0">
                        <a:latin typeface="Calibri" charset="0"/>
                        <a:ea typeface="Calibri" charset="0"/>
                        <a:cs typeface="Calibri" charset="0"/>
                      </a:endParaRPr>
                    </a:p>
                  </a:txBody>
                  <a:tcPr marL="73152" marR="73152"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200" dirty="0">
                          <a:solidFill>
                            <a:srgbClr val="1F2A37"/>
                          </a:solidFill>
                          <a:latin typeface="Calibri" pitchFamily="34" charset="0"/>
                          <a:ea typeface="Calibri" pitchFamily="34" charset="-122"/>
                          <a:cs typeface="Calibri" pitchFamily="34" charset="-120"/>
                        </a:rPr>
                        <a:t>Y</a:t>
                      </a:r>
                      <a:endParaRPr lang="en-US" sz="1200" dirty="0">
                        <a:latin typeface="Calibri" charset="0"/>
                        <a:ea typeface="Calibri" charset="0"/>
                        <a:cs typeface="Calibri" charset="0"/>
                      </a:endParaRPr>
                    </a:p>
                  </a:txBody>
                  <a:tcPr marL="73152" marR="73152"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E8F1F8"/>
                    </a:solidFill>
                  </a:tcPr>
                </a:tc>
                <a:tc>
                  <a:txBody>
                    <a:bodyPr/>
                    <a:lstStyle/>
                    <a:p>
                      <a:pPr marL="0" indent="0">
                        <a:buNone/>
                      </a:pPr>
                      <a:r>
                        <a:rPr lang="en-US" sz="1200" dirty="0">
                          <a:solidFill>
                            <a:srgbClr val="1F2A37"/>
                          </a:solidFill>
                          <a:latin typeface="Calibri" pitchFamily="34" charset="0"/>
                          <a:ea typeface="Calibri" pitchFamily="34" charset="-122"/>
                          <a:cs typeface="Calibri" pitchFamily="34" charset="-120"/>
                        </a:rPr>
                        <a:t>3 - Implemented / Repeatable</a:t>
                      </a:r>
                      <a:endParaRPr lang="en-US" sz="1200" dirty="0">
                        <a:latin typeface="Calibri" charset="0"/>
                        <a:ea typeface="Calibri" charset="0"/>
                        <a:cs typeface="Calibri" charset="0"/>
                      </a:endParaRPr>
                    </a:p>
                  </a:txBody>
                  <a:tcPr marL="73152" marR="73152"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E8F1F8"/>
                    </a:solidFill>
                  </a:tcPr>
                </a:tc>
                <a:tc>
                  <a:txBody>
                    <a:bodyPr/>
                    <a:lstStyle/>
                    <a:p>
                      <a:pPr marL="0" indent="0">
                        <a:buNone/>
                      </a:pPr>
                      <a:endParaRPr lang="en-US" sz="1200" dirty="0">
                        <a:latin typeface="Calibri" charset="0"/>
                        <a:ea typeface="Calibri" charset="0"/>
                        <a:cs typeface="Calibri" charset="0"/>
                      </a:endParaRPr>
                    </a:p>
                  </a:txBody>
                  <a:tcPr marL="73152" marR="73152"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endParaRPr lang="en-US" sz="1200" dirty="0">
                        <a:latin typeface="Calibri" charset="0"/>
                        <a:ea typeface="Calibri" charset="0"/>
                        <a:cs typeface="Calibri" charset="0"/>
                      </a:endParaRPr>
                    </a:p>
                  </a:txBody>
                  <a:tcPr marL="73152" marR="73152"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11480">
                <a:tc>
                  <a:txBody>
                    <a:bodyPr/>
                    <a:lstStyle/>
                    <a:p>
                      <a:pPr marL="0" indent="0">
                        <a:buNone/>
                      </a:pPr>
                      <a:r>
                        <a:rPr lang="en-US" sz="1200" dirty="0">
                          <a:solidFill>
                            <a:srgbClr val="1F2A37"/>
                          </a:solidFill>
                          <a:latin typeface="Calibri" pitchFamily="34" charset="0"/>
                          <a:ea typeface="Calibri" pitchFamily="34" charset="-122"/>
                          <a:cs typeface="Calibri" pitchFamily="34" charset="-120"/>
                        </a:rPr>
                        <a:t>AILC</a:t>
                      </a:r>
                      <a:endParaRPr lang="en-US" sz="1200" dirty="0">
                        <a:latin typeface="Calibri" charset="0"/>
                        <a:ea typeface="Calibri" charset="0"/>
                        <a:cs typeface="Calibri" charset="0"/>
                      </a:endParaRPr>
                    </a:p>
                  </a:txBody>
                  <a:tcPr marL="73152" marR="73152"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200" dirty="0">
                          <a:solidFill>
                            <a:srgbClr val="1F2A37"/>
                          </a:solidFill>
                          <a:latin typeface="Calibri" pitchFamily="34" charset="0"/>
                          <a:ea typeface="Calibri" pitchFamily="34" charset="-122"/>
                          <a:cs typeface="Calibri" pitchFamily="34" charset="-120"/>
                        </a:rPr>
                        <a:t>Directive / Preventive</a:t>
                      </a:r>
                      <a:endParaRPr lang="en-US" sz="1200" dirty="0">
                        <a:latin typeface="Calibri" charset="0"/>
                        <a:ea typeface="Calibri" charset="0"/>
                        <a:cs typeface="Calibri" charset="0"/>
                      </a:endParaRPr>
                    </a:p>
                  </a:txBody>
                  <a:tcPr marL="73152" marR="73152"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200" dirty="0">
                          <a:solidFill>
                            <a:srgbClr val="1F2A37"/>
                          </a:solidFill>
                          <a:latin typeface="Calibri" pitchFamily="34" charset="0"/>
                          <a:ea typeface="Calibri" pitchFamily="34" charset="-122"/>
                          <a:cs typeface="Calibri" pitchFamily="34" charset="-120"/>
                        </a:rPr>
                        <a:t>AILC-03</a:t>
                      </a:r>
                      <a:endParaRPr lang="en-US" sz="1200" dirty="0">
                        <a:latin typeface="Calibri" charset="0"/>
                        <a:ea typeface="Calibri" charset="0"/>
                        <a:cs typeface="Calibri" charset="0"/>
                      </a:endParaRPr>
                    </a:p>
                  </a:txBody>
                  <a:tcPr marL="73152" marR="73152"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200" dirty="0">
                          <a:solidFill>
                            <a:srgbClr val="1F2A37"/>
                          </a:solidFill>
                          <a:latin typeface="Calibri" pitchFamily="34" charset="0"/>
                          <a:ea typeface="Calibri" pitchFamily="34" charset="-122"/>
                          <a:cs typeface="Calibri" pitchFamily="34" charset="-120"/>
                        </a:rPr>
                        <a:t>Intended Use &amp; Misuse Definition</a:t>
                      </a:r>
                      <a:endParaRPr lang="en-US" sz="1200" dirty="0">
                        <a:latin typeface="Calibri" charset="0"/>
                        <a:ea typeface="Calibri" charset="0"/>
                        <a:cs typeface="Calibri" charset="0"/>
                      </a:endParaRPr>
                    </a:p>
                  </a:txBody>
                  <a:tcPr marL="73152" marR="73152"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200" dirty="0">
                          <a:solidFill>
                            <a:srgbClr val="1F2A37"/>
                          </a:solidFill>
                          <a:latin typeface="Calibri" pitchFamily="34" charset="0"/>
                          <a:ea typeface="Calibri" pitchFamily="34" charset="-122"/>
                          <a:cs typeface="Calibri" pitchFamily="34" charset="-120"/>
                        </a:rPr>
                        <a:t>N</a:t>
                      </a:r>
                      <a:endParaRPr lang="en-US" sz="1200" dirty="0">
                        <a:latin typeface="Calibri" charset="0"/>
                        <a:ea typeface="Calibri" charset="0"/>
                        <a:cs typeface="Calibri" charset="0"/>
                      </a:endParaRPr>
                    </a:p>
                  </a:txBody>
                  <a:tcPr marL="73152" marR="73152"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E8F1F8"/>
                    </a:solidFill>
                  </a:tcPr>
                </a:tc>
                <a:tc>
                  <a:txBody>
                    <a:bodyPr/>
                    <a:lstStyle/>
                    <a:p>
                      <a:pPr marL="0" indent="0">
                        <a:buNone/>
                      </a:pPr>
                      <a:endParaRPr lang="en-US" sz="1200" dirty="0">
                        <a:latin typeface="Calibri" charset="0"/>
                        <a:ea typeface="Calibri" charset="0"/>
                        <a:cs typeface="Calibri" charset="0"/>
                      </a:endParaRPr>
                    </a:p>
                  </a:txBody>
                  <a:tcPr marL="73152" marR="73152"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E8F1F8"/>
                    </a:solidFill>
                  </a:tcPr>
                </a:tc>
                <a:tc>
                  <a:txBody>
                    <a:bodyPr/>
                    <a:lstStyle/>
                    <a:p>
                      <a:pPr marL="0" indent="0">
                        <a:buNone/>
                      </a:pPr>
                      <a:endParaRPr lang="en-US" sz="1200" dirty="0">
                        <a:latin typeface="Calibri" charset="0"/>
                        <a:ea typeface="Calibri" charset="0"/>
                        <a:cs typeface="Calibri" charset="0"/>
                      </a:endParaRPr>
                    </a:p>
                  </a:txBody>
                  <a:tcPr marL="73152" marR="73152"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endParaRPr lang="en-US" sz="1200" dirty="0">
                        <a:latin typeface="Calibri" charset="0"/>
                        <a:ea typeface="Calibri" charset="0"/>
                        <a:cs typeface="Calibri" charset="0"/>
                      </a:endParaRPr>
                    </a:p>
                  </a:txBody>
                  <a:tcPr marL="73152" marR="73152"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9" name="Text 6"/>
          <p:cNvSpPr txBox="1"/>
          <p:nvPr/>
        </p:nvSpPr>
        <p:spPr>
          <a:xfrm>
            <a:off x="548640" y="3337560"/>
            <a:ext cx="11091672" cy="274320"/>
          </a:xfrm>
          <a:prstGeom prst="rect">
            <a:avLst/>
          </a:prstGeom>
          <a:noFill/>
          <a:ln/>
        </p:spPr>
        <p:txBody>
          <a:bodyPr wrap="square" lIns="0" tIns="0" rIns="0" bIns="0" rtlCol="0" anchor="ctr"/>
          <a:lstStyle/>
          <a:p>
            <a:pPr marL="0" indent="0">
              <a:buNone/>
            </a:pPr>
            <a:r>
              <a:rPr lang="en-US" sz="1100" i="1" dirty="0">
                <a:solidFill>
                  <a:srgbClr val="5B6B7B"/>
                </a:solidFill>
                <a:latin typeface="Calibri" pitchFamily="34" charset="0"/>
                <a:ea typeface="Calibri" pitchFamily="34" charset="-122"/>
                <a:cs typeface="Calibri" pitchFamily="34" charset="-120"/>
              </a:rPr>
              <a:t>Illustrative entries only. AILC-03 is an example of a hybrid control type.</a:t>
            </a:r>
            <a:endParaRPr lang="en-US" sz="1100" dirty="0"/>
          </a:p>
        </p:txBody>
      </p:sp>
      <p:sp>
        <p:nvSpPr>
          <p:cNvPr id="10" name="Shape 7"/>
          <p:cNvSpPr/>
          <p:nvPr/>
        </p:nvSpPr>
        <p:spPr>
          <a:xfrm>
            <a:off x="548640" y="3749040"/>
            <a:ext cx="3520440" cy="2423160"/>
          </a:xfrm>
          <a:prstGeom prst="roundRect">
            <a:avLst>
              <a:gd name="adj" fmla="val 4528"/>
            </a:avLst>
          </a:prstGeom>
          <a:solidFill>
            <a:srgbClr val="E8F1F8"/>
          </a:solidFill>
          <a:ln w="9525">
            <a:solidFill>
              <a:srgbClr val="D5E0EA"/>
            </a:solidFill>
            <a:prstDash val="solid"/>
          </a:ln>
          <a:effectLst>
            <a:outerShdw blurRad="76200" dist="25400" dir="5400000" algn="bl" rotWithShape="0">
              <a:srgbClr val="000000">
                <a:alpha val="12000"/>
              </a:srgbClr>
            </a:outerShdw>
          </a:effectLst>
        </p:spPr>
        <p:txBody>
          <a:bodyPr/>
          <a:lstStyle/>
          <a:p>
            <a:endParaRPr lang="en-US"/>
          </a:p>
        </p:txBody>
      </p:sp>
      <p:sp>
        <p:nvSpPr>
          <p:cNvPr id="11" name="Text 8"/>
          <p:cNvSpPr txBox="1"/>
          <p:nvPr/>
        </p:nvSpPr>
        <p:spPr>
          <a:xfrm>
            <a:off x="777240" y="3886200"/>
            <a:ext cx="3063240" cy="365760"/>
          </a:xfrm>
          <a:prstGeom prst="rect">
            <a:avLst/>
          </a:prstGeom>
          <a:noFill/>
          <a:ln/>
        </p:spPr>
        <p:txBody>
          <a:bodyPr wrap="square" lIns="0" tIns="0" rIns="0" bIns="0" rtlCol="0" anchor="ctr"/>
          <a:lstStyle/>
          <a:p>
            <a:pPr marL="0" indent="0">
              <a:buNone/>
            </a:pPr>
            <a:r>
              <a:rPr lang="en-US" sz="1700" b="1" dirty="0">
                <a:solidFill>
                  <a:srgbClr val="1F4E79"/>
                </a:solidFill>
                <a:latin typeface="Calibri" pitchFamily="34" charset="0"/>
                <a:ea typeface="Calibri" pitchFamily="34" charset="-122"/>
                <a:cs typeface="Calibri" pitchFamily="34" charset="-120"/>
              </a:rPr>
              <a:t>Column E: In Scope</a:t>
            </a:r>
            <a:endParaRPr lang="en-US" sz="1700" dirty="0"/>
          </a:p>
        </p:txBody>
      </p:sp>
      <p:sp>
        <p:nvSpPr>
          <p:cNvPr id="12" name="Text 9"/>
          <p:cNvSpPr txBox="1"/>
          <p:nvPr/>
        </p:nvSpPr>
        <p:spPr>
          <a:xfrm>
            <a:off x="777240" y="4279392"/>
            <a:ext cx="3063240" cy="1783080"/>
          </a:xfrm>
          <a:prstGeom prst="rect">
            <a:avLst/>
          </a:prstGeom>
          <a:noFill/>
          <a:ln/>
        </p:spPr>
        <p:txBody>
          <a:bodyPr wrap="square" lIns="0" tIns="0" rIns="0" bIns="0" rtlCol="0" anchor="t"/>
          <a:lstStyle/>
          <a:p>
            <a:pPr marL="0" indent="0">
              <a:buNone/>
            </a:pPr>
            <a:r>
              <a:rPr lang="en-US" sz="1600" dirty="0">
                <a:solidFill>
                  <a:srgbClr val="1F2A37"/>
                </a:solidFill>
                <a:latin typeface="Calibri" pitchFamily="34" charset="0"/>
                <a:ea typeface="Calibri" pitchFamily="34" charset="-122"/>
                <a:cs typeface="Calibri" pitchFamily="34" charset="-120"/>
              </a:rPr>
              <a:t>Pick Y if the control applies to your organization, systems, data, or current or planned AI use. Pick N if not; no score is needed.</a:t>
            </a:r>
            <a:endParaRPr lang="en-US" sz="1600" dirty="0"/>
          </a:p>
        </p:txBody>
      </p:sp>
      <p:sp>
        <p:nvSpPr>
          <p:cNvPr id="13" name="Shape 10"/>
          <p:cNvSpPr/>
          <p:nvPr/>
        </p:nvSpPr>
        <p:spPr>
          <a:xfrm>
            <a:off x="4334256" y="3749040"/>
            <a:ext cx="3520440" cy="2423160"/>
          </a:xfrm>
          <a:prstGeom prst="roundRect">
            <a:avLst>
              <a:gd name="adj" fmla="val 4528"/>
            </a:avLst>
          </a:prstGeom>
          <a:solidFill>
            <a:srgbClr val="E8F1F8"/>
          </a:solidFill>
          <a:ln w="9525">
            <a:solidFill>
              <a:srgbClr val="D5E0EA"/>
            </a:solidFill>
            <a:prstDash val="solid"/>
          </a:ln>
          <a:effectLst>
            <a:outerShdw blurRad="76200" dist="25400" dir="5400000" algn="bl" rotWithShape="0">
              <a:srgbClr val="000000">
                <a:alpha val="12000"/>
              </a:srgbClr>
            </a:outerShdw>
          </a:effectLst>
        </p:spPr>
        <p:txBody>
          <a:bodyPr/>
          <a:lstStyle/>
          <a:p>
            <a:endParaRPr lang="en-US"/>
          </a:p>
        </p:txBody>
      </p:sp>
      <p:sp>
        <p:nvSpPr>
          <p:cNvPr id="14" name="Text 11"/>
          <p:cNvSpPr txBox="1"/>
          <p:nvPr/>
        </p:nvSpPr>
        <p:spPr>
          <a:xfrm>
            <a:off x="4562856" y="3886200"/>
            <a:ext cx="3063240" cy="365760"/>
          </a:xfrm>
          <a:prstGeom prst="rect">
            <a:avLst/>
          </a:prstGeom>
          <a:noFill/>
          <a:ln/>
        </p:spPr>
        <p:txBody>
          <a:bodyPr wrap="square" lIns="0" tIns="0" rIns="0" bIns="0" rtlCol="0" anchor="ctr"/>
          <a:lstStyle/>
          <a:p>
            <a:pPr marL="0" indent="0">
              <a:buNone/>
            </a:pPr>
            <a:r>
              <a:rPr lang="en-US" sz="1700" b="1" dirty="0">
                <a:solidFill>
                  <a:srgbClr val="1F4E79"/>
                </a:solidFill>
                <a:latin typeface="Calibri" pitchFamily="34" charset="0"/>
                <a:ea typeface="Calibri" pitchFamily="34" charset="-122"/>
                <a:cs typeface="Calibri" pitchFamily="34" charset="-120"/>
              </a:rPr>
              <a:t>Column F: Maturity Score</a:t>
            </a:r>
            <a:endParaRPr lang="en-US" sz="1700" dirty="0"/>
          </a:p>
        </p:txBody>
      </p:sp>
      <p:sp>
        <p:nvSpPr>
          <p:cNvPr id="15" name="Text 12"/>
          <p:cNvSpPr txBox="1"/>
          <p:nvPr/>
        </p:nvSpPr>
        <p:spPr>
          <a:xfrm>
            <a:off x="4562856" y="4279392"/>
            <a:ext cx="3063240" cy="1783080"/>
          </a:xfrm>
          <a:prstGeom prst="rect">
            <a:avLst/>
          </a:prstGeom>
          <a:noFill/>
          <a:ln/>
        </p:spPr>
        <p:txBody>
          <a:bodyPr wrap="square" lIns="0" tIns="0" rIns="0" bIns="0" rtlCol="0" anchor="t"/>
          <a:lstStyle/>
          <a:p>
            <a:pPr marL="0" indent="0">
              <a:buNone/>
            </a:pPr>
            <a:r>
              <a:rPr lang="en-US" sz="1600" dirty="0">
                <a:solidFill>
                  <a:srgbClr val="1F2A37"/>
                </a:solidFill>
                <a:latin typeface="Calibri" pitchFamily="34" charset="0"/>
                <a:ea typeface="Calibri" pitchFamily="34" charset="-122"/>
                <a:cs typeface="Calibri" pitchFamily="34" charset="-120"/>
              </a:rPr>
              <a:t>For every Y, pick the 0-5 level from the dropdown that reflects current implementation.</a:t>
            </a:r>
            <a:endParaRPr lang="en-US" sz="1600" dirty="0"/>
          </a:p>
        </p:txBody>
      </p:sp>
      <p:sp>
        <p:nvSpPr>
          <p:cNvPr id="16" name="Shape 13"/>
          <p:cNvSpPr/>
          <p:nvPr/>
        </p:nvSpPr>
        <p:spPr>
          <a:xfrm>
            <a:off x="8119872" y="3749040"/>
            <a:ext cx="3520440" cy="2423160"/>
          </a:xfrm>
          <a:prstGeom prst="roundRect">
            <a:avLst>
              <a:gd name="adj" fmla="val 4528"/>
            </a:avLst>
          </a:prstGeom>
          <a:solidFill>
            <a:srgbClr val="FFFFFF"/>
          </a:solidFill>
          <a:ln w="9525">
            <a:solidFill>
              <a:srgbClr val="D5E0EA"/>
            </a:solidFill>
            <a:prstDash val="solid"/>
          </a:ln>
          <a:effectLst>
            <a:outerShdw blurRad="76200" dist="25400" dir="5400000" algn="bl" rotWithShape="0">
              <a:srgbClr val="000000">
                <a:alpha val="12000"/>
              </a:srgbClr>
            </a:outerShdw>
          </a:effectLst>
        </p:spPr>
        <p:txBody>
          <a:bodyPr/>
          <a:lstStyle/>
          <a:p>
            <a:endParaRPr lang="en-US"/>
          </a:p>
        </p:txBody>
      </p:sp>
      <p:sp>
        <p:nvSpPr>
          <p:cNvPr id="17" name="Text 14"/>
          <p:cNvSpPr txBox="1"/>
          <p:nvPr/>
        </p:nvSpPr>
        <p:spPr>
          <a:xfrm>
            <a:off x="8348472" y="3886200"/>
            <a:ext cx="3063240" cy="365760"/>
          </a:xfrm>
          <a:prstGeom prst="rect">
            <a:avLst/>
          </a:prstGeom>
          <a:noFill/>
          <a:ln/>
        </p:spPr>
        <p:txBody>
          <a:bodyPr wrap="square" lIns="0" tIns="0" rIns="0" bIns="0" rtlCol="0" anchor="ctr"/>
          <a:lstStyle/>
          <a:p>
            <a:pPr marL="0" indent="0">
              <a:buNone/>
            </a:pPr>
            <a:r>
              <a:rPr lang="en-US" sz="1700" b="1" dirty="0">
                <a:solidFill>
                  <a:srgbClr val="1F4E79"/>
                </a:solidFill>
                <a:latin typeface="Calibri" pitchFamily="34" charset="0"/>
                <a:ea typeface="Calibri" pitchFamily="34" charset="-122"/>
                <a:cs typeface="Calibri" pitchFamily="34" charset="-120"/>
              </a:rPr>
              <a:t>Columns G and H: Optional</a:t>
            </a:r>
            <a:endParaRPr lang="en-US" sz="1700" dirty="0"/>
          </a:p>
        </p:txBody>
      </p:sp>
      <p:sp>
        <p:nvSpPr>
          <p:cNvPr id="18" name="Text 15"/>
          <p:cNvSpPr txBox="1"/>
          <p:nvPr/>
        </p:nvSpPr>
        <p:spPr>
          <a:xfrm>
            <a:off x="8348472" y="4279392"/>
            <a:ext cx="3063240" cy="1783080"/>
          </a:xfrm>
          <a:prstGeom prst="rect">
            <a:avLst/>
          </a:prstGeom>
          <a:noFill/>
          <a:ln/>
        </p:spPr>
        <p:txBody>
          <a:bodyPr wrap="square" lIns="0" tIns="0" rIns="0" bIns="0" rtlCol="0" anchor="t"/>
          <a:lstStyle/>
          <a:p>
            <a:pPr marL="0" indent="0">
              <a:buNone/>
            </a:pPr>
            <a:r>
              <a:rPr lang="en-US" sz="1600" dirty="0">
                <a:solidFill>
                  <a:srgbClr val="1F2A37"/>
                </a:solidFill>
                <a:latin typeface="Calibri" pitchFamily="34" charset="0"/>
                <a:ea typeface="Calibri" pitchFamily="34" charset="-122"/>
                <a:cs typeface="Calibri" pitchFamily="34" charset="-120"/>
              </a:rPr>
              <a:t>POAM notes and due dates are for your internal use: planned improvements, owners, target dates.</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AFC"/>
        </a:solidFill>
        <a:effectLst/>
      </p:bgPr>
    </p:bg>
    <p:spTree>
      <p:nvGrpSpPr>
        <p:cNvPr id="1" name=""/>
        <p:cNvGrpSpPr/>
        <p:nvPr/>
      </p:nvGrpSpPr>
      <p:grpSpPr>
        <a:xfrm>
          <a:off x="0" y="0"/>
          <a:ext cx="0" cy="0"/>
          <a:chOff x="0" y="0"/>
          <a:chExt cx="0" cy="0"/>
        </a:xfrm>
      </p:grpSpPr>
      <p:sp>
        <p:nvSpPr>
          <p:cNvPr id="2" name="Shape 0"/>
          <p:cNvSpPr/>
          <p:nvPr/>
        </p:nvSpPr>
        <p:spPr>
          <a:xfrm>
            <a:off x="0" y="0"/>
            <a:ext cx="12188952" cy="914400"/>
          </a:xfrm>
          <a:prstGeom prst="rect">
            <a:avLst/>
          </a:prstGeom>
          <a:solidFill>
            <a:srgbClr val="1F4E79"/>
          </a:solidFill>
          <a:ln/>
        </p:spPr>
        <p:txBody>
          <a:bodyPr/>
          <a:lstStyle/>
          <a:p>
            <a:endParaRPr lang="en-US"/>
          </a:p>
        </p:txBody>
      </p:sp>
      <p:sp>
        <p:nvSpPr>
          <p:cNvPr id="3" name="Text 1"/>
          <p:cNvSpPr txBox="1"/>
          <p:nvPr/>
        </p:nvSpPr>
        <p:spPr>
          <a:xfrm>
            <a:off x="548640" y="109728"/>
            <a:ext cx="9326880" cy="694944"/>
          </a:xfrm>
          <a:prstGeom prst="rect">
            <a:avLst/>
          </a:prstGeom>
          <a:noFill/>
          <a:ln/>
        </p:spPr>
        <p:txBody>
          <a:bodyPr wrap="square" lIns="0" tIns="0" rIns="0" bIns="0" rtlCol="0" anchor="ctr"/>
          <a:lstStyle/>
          <a:p>
            <a:pPr marL="0" indent="0">
              <a:buNone/>
            </a:pPr>
            <a:r>
              <a:rPr lang="en-US" sz="3000" b="1" dirty="0">
                <a:solidFill>
                  <a:srgbClr val="FFFFFF"/>
                </a:solidFill>
                <a:latin typeface="Calibri" pitchFamily="34" charset="0"/>
                <a:ea typeface="Calibri" pitchFamily="34" charset="-122"/>
                <a:cs typeface="Calibri" pitchFamily="34" charset="-120"/>
              </a:rPr>
              <a:t>Scoring Well</a:t>
            </a:r>
            <a:endParaRPr lang="en-US" sz="3000" dirty="0"/>
          </a:p>
        </p:txBody>
      </p:sp>
      <p:sp>
        <p:nvSpPr>
          <p:cNvPr id="4" name="Text 2"/>
          <p:cNvSpPr txBox="1"/>
          <p:nvPr/>
        </p:nvSpPr>
        <p:spPr>
          <a:xfrm>
            <a:off x="9966960" y="109728"/>
            <a:ext cx="1691640" cy="694944"/>
          </a:xfrm>
          <a:prstGeom prst="rect">
            <a:avLst/>
          </a:prstGeom>
          <a:noFill/>
          <a:ln/>
        </p:spPr>
        <p:txBody>
          <a:bodyPr wrap="square" lIns="0" tIns="0" rIns="0" bIns="0" rtlCol="0" anchor="ctr"/>
          <a:lstStyle/>
          <a:p>
            <a:pPr marL="0" indent="0" algn="r">
              <a:buNone/>
            </a:pPr>
            <a:r>
              <a:rPr lang="en-US" sz="1300" b="1" dirty="0">
                <a:solidFill>
                  <a:srgbClr val="FFFFFF"/>
                </a:solidFill>
                <a:latin typeface="Calibri" pitchFamily="34" charset="0"/>
                <a:ea typeface="Calibri" pitchFamily="34" charset="-122"/>
                <a:cs typeface="Calibri" pitchFamily="34" charset="-120"/>
              </a:rPr>
              <a:t>Bay Area UASI</a:t>
            </a:r>
            <a:endParaRPr lang="en-US" sz="1300" dirty="0"/>
          </a:p>
        </p:txBody>
      </p:sp>
      <p:sp>
        <p:nvSpPr>
          <p:cNvPr id="5" name="Text 3"/>
          <p:cNvSpPr txBox="1"/>
          <p:nvPr/>
        </p:nvSpPr>
        <p:spPr>
          <a:xfrm>
            <a:off x="548640" y="1051560"/>
            <a:ext cx="11064240" cy="411480"/>
          </a:xfrm>
          <a:prstGeom prst="rect">
            <a:avLst/>
          </a:prstGeom>
          <a:noFill/>
          <a:ln/>
        </p:spPr>
        <p:txBody>
          <a:bodyPr wrap="square" lIns="0" tIns="0" rIns="0" bIns="0" rtlCol="0" anchor="ctr"/>
          <a:lstStyle/>
          <a:p>
            <a:pPr marL="0" indent="0">
              <a:buNone/>
            </a:pPr>
            <a:r>
              <a:rPr lang="en-US" sz="1500" i="1" dirty="0">
                <a:solidFill>
                  <a:srgbClr val="5B6B7B"/>
                </a:solidFill>
                <a:latin typeface="Calibri" pitchFamily="34" charset="0"/>
                <a:ea typeface="Calibri" pitchFamily="34" charset="-122"/>
                <a:cs typeface="Calibri" pitchFamily="34" charset="-120"/>
              </a:rPr>
              <a:t>Capture the current state, not the desired future state</a:t>
            </a:r>
            <a:endParaRPr lang="en-US" sz="1500" dirty="0"/>
          </a:p>
        </p:txBody>
      </p:sp>
      <p:sp>
        <p:nvSpPr>
          <p:cNvPr id="6" name="Text 4"/>
          <p:cNvSpPr txBox="1"/>
          <p:nvPr/>
        </p:nvSpPr>
        <p:spPr>
          <a:xfrm>
            <a:off x="548640" y="6400800"/>
            <a:ext cx="10241280" cy="274320"/>
          </a:xfrm>
          <a:prstGeom prst="rect">
            <a:avLst/>
          </a:prstGeom>
          <a:noFill/>
          <a:ln/>
        </p:spPr>
        <p:txBody>
          <a:bodyPr wrap="square" lIns="0" tIns="0" rIns="0" bIns="0" rtlCol="0" anchor="ctr"/>
          <a:lstStyle/>
          <a:p>
            <a:pPr marL="0" indent="0">
              <a:buNone/>
            </a:pPr>
            <a:r>
              <a:rPr lang="en-US" sz="1000" dirty="0">
                <a:solidFill>
                  <a:srgbClr val="5B6B7B"/>
                </a:solidFill>
                <a:latin typeface="Calibri" pitchFamily="34" charset="0"/>
                <a:ea typeface="Calibri" pitchFamily="34" charset="-122"/>
                <a:cs typeface="Calibri" pitchFamily="34" charset="-120"/>
              </a:rPr>
              <a:t>A self-improvement process, not a formal audit, inspection, or compliance review.</a:t>
            </a:r>
            <a:endParaRPr lang="en-US" sz="1000" dirty="0"/>
          </a:p>
        </p:txBody>
      </p:sp>
      <p:sp>
        <p:nvSpPr>
          <p:cNvPr id="7" name="Text 5"/>
          <p:cNvSpPr txBox="1"/>
          <p:nvPr/>
        </p:nvSpPr>
        <p:spPr>
          <a:xfrm>
            <a:off x="10972800" y="6400800"/>
            <a:ext cx="685800" cy="274320"/>
          </a:xfrm>
          <a:prstGeom prst="rect">
            <a:avLst/>
          </a:prstGeom>
          <a:noFill/>
          <a:ln/>
        </p:spPr>
        <p:txBody>
          <a:bodyPr wrap="square" lIns="0" tIns="0" rIns="0" bIns="0" rtlCol="0" anchor="ctr"/>
          <a:lstStyle/>
          <a:p>
            <a:pPr marL="0" indent="0" algn="r">
              <a:buNone/>
            </a:pPr>
            <a:r>
              <a:rPr lang="en-US" sz="1000" dirty="0">
                <a:solidFill>
                  <a:srgbClr val="5B6B7B"/>
                </a:solidFill>
                <a:latin typeface="Calibri" pitchFamily="34" charset="0"/>
                <a:ea typeface="Calibri" pitchFamily="34" charset="-122"/>
                <a:cs typeface="Calibri" pitchFamily="34" charset="-120"/>
              </a:rPr>
              <a:t>8</a:t>
            </a:r>
            <a:endParaRPr lang="en-US" sz="1000" dirty="0"/>
          </a:p>
        </p:txBody>
      </p:sp>
      <p:sp>
        <p:nvSpPr>
          <p:cNvPr id="8" name="Shape 6"/>
          <p:cNvSpPr/>
          <p:nvPr/>
        </p:nvSpPr>
        <p:spPr>
          <a:xfrm>
            <a:off x="548640" y="1691640"/>
            <a:ext cx="5394960" cy="4480560"/>
          </a:xfrm>
          <a:prstGeom prst="roundRect">
            <a:avLst>
              <a:gd name="adj" fmla="val 2449"/>
            </a:avLst>
          </a:prstGeom>
          <a:solidFill>
            <a:srgbClr val="FFFFFF"/>
          </a:solidFill>
          <a:ln w="9525">
            <a:solidFill>
              <a:srgbClr val="D5E0EA"/>
            </a:solidFill>
            <a:prstDash val="solid"/>
          </a:ln>
          <a:effectLst>
            <a:outerShdw blurRad="76200" dist="25400" dir="5400000" algn="bl" rotWithShape="0">
              <a:srgbClr val="000000">
                <a:alpha val="12000"/>
              </a:srgbClr>
            </a:outerShdw>
          </a:effectLst>
        </p:spPr>
        <p:txBody>
          <a:bodyPr/>
          <a:lstStyle/>
          <a:p>
            <a:endParaRPr lang="en-US"/>
          </a:p>
        </p:txBody>
      </p:sp>
      <p:sp>
        <p:nvSpPr>
          <p:cNvPr id="9" name="Text 7"/>
          <p:cNvSpPr txBox="1"/>
          <p:nvPr/>
        </p:nvSpPr>
        <p:spPr>
          <a:xfrm>
            <a:off x="777240" y="1828800"/>
            <a:ext cx="4937760" cy="365760"/>
          </a:xfrm>
          <a:prstGeom prst="rect">
            <a:avLst/>
          </a:prstGeom>
          <a:noFill/>
          <a:ln/>
        </p:spPr>
        <p:txBody>
          <a:bodyPr wrap="square" lIns="0" tIns="0" rIns="0" bIns="0" rtlCol="0" anchor="ctr"/>
          <a:lstStyle/>
          <a:p>
            <a:pPr marL="0" indent="0">
              <a:buNone/>
            </a:pPr>
            <a:r>
              <a:rPr lang="en-US" sz="1700" b="1" dirty="0">
                <a:solidFill>
                  <a:srgbClr val="1F4E79"/>
                </a:solidFill>
                <a:latin typeface="Calibri" pitchFamily="34" charset="0"/>
                <a:ea typeface="Calibri" pitchFamily="34" charset="-122"/>
                <a:cs typeface="Calibri" pitchFamily="34" charset="-120"/>
              </a:rPr>
              <a:t>Do</a:t>
            </a:r>
            <a:endParaRPr lang="en-US" sz="1700" dirty="0"/>
          </a:p>
        </p:txBody>
      </p:sp>
      <p:sp>
        <p:nvSpPr>
          <p:cNvPr id="10" name="Text 8"/>
          <p:cNvSpPr txBox="1"/>
          <p:nvPr/>
        </p:nvSpPr>
        <p:spPr>
          <a:xfrm>
            <a:off x="777240" y="2221992"/>
            <a:ext cx="4937760" cy="3840480"/>
          </a:xfrm>
          <a:prstGeom prst="rect">
            <a:avLst/>
          </a:prstGeom>
          <a:noFill/>
          <a:ln/>
        </p:spPr>
        <p:txBody>
          <a:bodyPr wrap="square" lIns="0" tIns="0" rIns="0" bIns="0" rtlCol="0" anchor="t"/>
          <a:lstStyle/>
          <a:p>
            <a:pPr marL="0" indent="0">
              <a:buNone/>
            </a:pPr>
            <a:endParaRPr lang="en-US" sz="1600" dirty="0"/>
          </a:p>
        </p:txBody>
      </p:sp>
      <p:sp>
        <p:nvSpPr>
          <p:cNvPr id="11" name="Text 9"/>
          <p:cNvSpPr txBox="1"/>
          <p:nvPr/>
        </p:nvSpPr>
        <p:spPr>
          <a:xfrm>
            <a:off x="777240" y="2286000"/>
            <a:ext cx="4937760" cy="374904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rgbClr val="1F2A37"/>
                </a:solidFill>
                <a:latin typeface="Calibri" pitchFamily="34" charset="0"/>
                <a:ea typeface="Calibri" pitchFamily="34" charset="-122"/>
                <a:cs typeface="Calibri" pitchFamily="34" charset="-120"/>
              </a:rPr>
              <a:t>Score what is implemented and consistently practiced today</a:t>
            </a:r>
            <a:endParaRPr lang="en-US" sz="1600" dirty="0"/>
          </a:p>
          <a:p>
            <a:pPr marL="342900" indent="-342900">
              <a:spcAft>
                <a:spcPts val="800"/>
              </a:spcAft>
              <a:buSzPct val="100000"/>
              <a:buChar char="•"/>
            </a:pPr>
            <a:r>
              <a:rPr lang="en-US" sz="1600" dirty="0">
                <a:solidFill>
                  <a:srgbClr val="1F2A37"/>
                </a:solidFill>
                <a:latin typeface="Calibri" pitchFamily="34" charset="0"/>
                <a:ea typeface="Calibri" pitchFamily="34" charset="-122"/>
                <a:cs typeface="Calibri" pitchFamily="34" charset="-120"/>
              </a:rPr>
              <a:t>When between two levels, choose the lower unless the higher is substantially and consistently met</a:t>
            </a:r>
            <a:endParaRPr lang="en-US" sz="1600" dirty="0"/>
          </a:p>
          <a:p>
            <a:pPr marL="342900" indent="-342900">
              <a:spcAft>
                <a:spcPts val="800"/>
              </a:spcAft>
              <a:buSzPct val="100000"/>
              <a:buChar char="•"/>
            </a:pPr>
            <a:r>
              <a:rPr lang="en-US" sz="1600" dirty="0">
                <a:solidFill>
                  <a:srgbClr val="1F2A37"/>
                </a:solidFill>
                <a:latin typeface="Calibri" pitchFamily="34" charset="0"/>
                <a:ea typeface="Calibri" pitchFamily="34" charset="-122"/>
                <a:cs typeface="Calibri" pitchFamily="34" charset="-120"/>
              </a:rPr>
              <a:t>Consider the whole organization, not one good example</a:t>
            </a:r>
            <a:endParaRPr lang="en-US" sz="1600" dirty="0"/>
          </a:p>
          <a:p>
            <a:pPr marL="342900" indent="-342900">
              <a:spcAft>
                <a:spcPts val="800"/>
              </a:spcAft>
              <a:buSzPct val="100000"/>
              <a:buChar char="•"/>
            </a:pPr>
            <a:r>
              <a:rPr lang="en-US" sz="1600" dirty="0">
                <a:solidFill>
                  <a:srgbClr val="1F2A37"/>
                </a:solidFill>
                <a:latin typeface="Calibri" pitchFamily="34" charset="0"/>
                <a:ea typeface="Calibri" pitchFamily="34" charset="-122"/>
                <a:cs typeface="Calibri" pitchFamily="34" charset="-120"/>
              </a:rPr>
              <a:t>Where practice varies by department, score the overall picture and add context in POAM Notes</a:t>
            </a:r>
            <a:endParaRPr lang="en-US" sz="1600" dirty="0"/>
          </a:p>
          <a:p>
            <a:pPr marL="342900" indent="-342900">
              <a:spcAft>
                <a:spcPts val="800"/>
              </a:spcAft>
              <a:buSzPct val="100000"/>
              <a:buChar char="•"/>
            </a:pPr>
            <a:r>
              <a:rPr lang="en-US" sz="1600" dirty="0">
                <a:solidFill>
                  <a:srgbClr val="1F2A37"/>
                </a:solidFill>
                <a:latin typeface="Calibri" pitchFamily="34" charset="0"/>
                <a:ea typeface="Calibri" pitchFamily="34" charset="-122"/>
                <a:cs typeface="Calibri" pitchFamily="34" charset="-120"/>
              </a:rPr>
              <a:t>Expect a mix of scores; accuracy makes the results useful</a:t>
            </a:r>
            <a:endParaRPr lang="en-US" sz="1600" dirty="0"/>
          </a:p>
        </p:txBody>
      </p:sp>
      <p:sp>
        <p:nvSpPr>
          <p:cNvPr id="12" name="Shape 10"/>
          <p:cNvSpPr/>
          <p:nvPr/>
        </p:nvSpPr>
        <p:spPr>
          <a:xfrm>
            <a:off x="6217920" y="1691640"/>
            <a:ext cx="5422392" cy="4480560"/>
          </a:xfrm>
          <a:prstGeom prst="roundRect">
            <a:avLst>
              <a:gd name="adj" fmla="val 2449"/>
            </a:avLst>
          </a:prstGeom>
          <a:solidFill>
            <a:srgbClr val="E8F1F8"/>
          </a:solidFill>
          <a:ln w="9525">
            <a:solidFill>
              <a:srgbClr val="D5E0EA"/>
            </a:solidFill>
            <a:prstDash val="solid"/>
          </a:ln>
          <a:effectLst>
            <a:outerShdw blurRad="76200" dist="25400" dir="5400000" algn="bl" rotWithShape="0">
              <a:srgbClr val="000000">
                <a:alpha val="12000"/>
              </a:srgbClr>
            </a:outerShdw>
          </a:effectLst>
        </p:spPr>
        <p:txBody>
          <a:bodyPr/>
          <a:lstStyle/>
          <a:p>
            <a:endParaRPr lang="en-US"/>
          </a:p>
        </p:txBody>
      </p:sp>
      <p:sp>
        <p:nvSpPr>
          <p:cNvPr id="13" name="Text 11"/>
          <p:cNvSpPr txBox="1"/>
          <p:nvPr/>
        </p:nvSpPr>
        <p:spPr>
          <a:xfrm>
            <a:off x="6446520" y="1828800"/>
            <a:ext cx="4965192" cy="365760"/>
          </a:xfrm>
          <a:prstGeom prst="rect">
            <a:avLst/>
          </a:prstGeom>
          <a:noFill/>
          <a:ln/>
        </p:spPr>
        <p:txBody>
          <a:bodyPr wrap="square" lIns="0" tIns="0" rIns="0" bIns="0" rtlCol="0" anchor="ctr"/>
          <a:lstStyle/>
          <a:p>
            <a:pPr marL="0" indent="0">
              <a:buNone/>
            </a:pPr>
            <a:r>
              <a:rPr lang="en-US" sz="1700" b="1" dirty="0">
                <a:solidFill>
                  <a:srgbClr val="1F4E79"/>
                </a:solidFill>
                <a:latin typeface="Calibri" pitchFamily="34" charset="0"/>
                <a:ea typeface="Calibri" pitchFamily="34" charset="-122"/>
                <a:cs typeface="Calibri" pitchFamily="34" charset="-120"/>
              </a:rPr>
              <a:t>Avoid</a:t>
            </a:r>
            <a:endParaRPr lang="en-US" sz="1700" dirty="0"/>
          </a:p>
        </p:txBody>
      </p:sp>
      <p:sp>
        <p:nvSpPr>
          <p:cNvPr id="14" name="Text 12"/>
          <p:cNvSpPr txBox="1"/>
          <p:nvPr/>
        </p:nvSpPr>
        <p:spPr>
          <a:xfrm>
            <a:off x="6446520" y="2221992"/>
            <a:ext cx="4965192" cy="3840480"/>
          </a:xfrm>
          <a:prstGeom prst="rect">
            <a:avLst/>
          </a:prstGeom>
          <a:noFill/>
          <a:ln/>
        </p:spPr>
        <p:txBody>
          <a:bodyPr wrap="square" lIns="0" tIns="0" rIns="0" bIns="0" rtlCol="0" anchor="t"/>
          <a:lstStyle/>
          <a:p>
            <a:pPr marL="0" indent="0">
              <a:buNone/>
            </a:pPr>
            <a:endParaRPr lang="en-US" sz="1600" dirty="0"/>
          </a:p>
        </p:txBody>
      </p:sp>
      <p:sp>
        <p:nvSpPr>
          <p:cNvPr id="15" name="Text 13"/>
          <p:cNvSpPr txBox="1"/>
          <p:nvPr/>
        </p:nvSpPr>
        <p:spPr>
          <a:xfrm>
            <a:off x="6446520" y="2286000"/>
            <a:ext cx="4983480" cy="374904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rgbClr val="1F2A37"/>
                </a:solidFill>
                <a:latin typeface="Calibri" pitchFamily="34" charset="0"/>
                <a:ea typeface="Calibri" pitchFamily="34" charset="-122"/>
                <a:cs typeface="Calibri" pitchFamily="34" charset="-120"/>
              </a:rPr>
              <a:t>Scoring plans, purchases in progress, or intentions</a:t>
            </a:r>
            <a:endParaRPr lang="en-US" sz="1600" dirty="0"/>
          </a:p>
          <a:p>
            <a:pPr marL="342900" indent="-342900">
              <a:spcAft>
                <a:spcPts val="800"/>
              </a:spcAft>
              <a:buSzPct val="100000"/>
              <a:buChar char="•"/>
            </a:pPr>
            <a:r>
              <a:rPr lang="en-US" sz="1600" dirty="0">
                <a:solidFill>
                  <a:srgbClr val="1F2A37"/>
                </a:solidFill>
                <a:latin typeface="Calibri" pitchFamily="34" charset="0"/>
                <a:ea typeface="Calibri" pitchFamily="34" charset="-122"/>
                <a:cs typeface="Calibri" pitchFamily="34" charset="-120"/>
              </a:rPr>
              <a:t>Raising a score because a policy, product, or capability merely exists</a:t>
            </a:r>
            <a:endParaRPr lang="en-US" sz="1600" dirty="0"/>
          </a:p>
          <a:p>
            <a:pPr marL="342900" indent="-342900">
              <a:spcAft>
                <a:spcPts val="800"/>
              </a:spcAft>
              <a:buSzPct val="100000"/>
              <a:buChar char="•"/>
            </a:pPr>
            <a:r>
              <a:rPr lang="en-US" sz="1600" dirty="0">
                <a:solidFill>
                  <a:srgbClr val="1F2A37"/>
                </a:solidFill>
                <a:latin typeface="Calibri" pitchFamily="34" charset="0"/>
                <a:ea typeface="Calibri" pitchFamily="34" charset="-122"/>
                <a:cs typeface="Calibri" pitchFamily="34" charset="-120"/>
              </a:rPr>
              <a:t>Judging a control by its name alone</a:t>
            </a:r>
            <a:endParaRPr lang="en-US" sz="1600" dirty="0"/>
          </a:p>
          <a:p>
            <a:pPr marL="342900" indent="-342900">
              <a:spcAft>
                <a:spcPts val="800"/>
              </a:spcAft>
              <a:buSzPct val="100000"/>
              <a:buChar char="•"/>
            </a:pPr>
            <a:r>
              <a:rPr lang="en-US" sz="1600" dirty="0">
                <a:solidFill>
                  <a:srgbClr val="1F2A37"/>
                </a:solidFill>
                <a:latin typeface="Calibri" pitchFamily="34" charset="0"/>
                <a:ea typeface="Calibri" pitchFamily="34" charset="-122"/>
                <a:cs typeface="Calibri" pitchFamily="34" charset="-120"/>
              </a:rPr>
              <a:t>Marking a control out of scope without reading its Manual entry</a:t>
            </a:r>
            <a:endParaRPr lang="en-US" sz="1600" dirty="0"/>
          </a:p>
          <a:p>
            <a:pPr marL="342900" indent="-342900">
              <a:spcAft>
                <a:spcPts val="800"/>
              </a:spcAft>
              <a:buSzPct val="100000"/>
              <a:buChar char="•"/>
            </a:pPr>
            <a:r>
              <a:rPr lang="en-US" sz="1600" dirty="0">
                <a:solidFill>
                  <a:srgbClr val="1F2A37"/>
                </a:solidFill>
                <a:latin typeface="Calibri" pitchFamily="34" charset="0"/>
                <a:ea typeface="Calibri" pitchFamily="34" charset="-122"/>
                <a:cs typeface="Calibri" pitchFamily="34" charset="-120"/>
              </a:rPr>
              <a:t>Treating low scores as failures: it is not a pass/fail exercise</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AFC"/>
        </a:solidFill>
        <a:effectLst/>
      </p:bgPr>
    </p:bg>
    <p:spTree>
      <p:nvGrpSpPr>
        <p:cNvPr id="1" name=""/>
        <p:cNvGrpSpPr/>
        <p:nvPr/>
      </p:nvGrpSpPr>
      <p:grpSpPr>
        <a:xfrm>
          <a:off x="0" y="0"/>
          <a:ext cx="0" cy="0"/>
          <a:chOff x="0" y="0"/>
          <a:chExt cx="0" cy="0"/>
        </a:xfrm>
      </p:grpSpPr>
      <p:sp>
        <p:nvSpPr>
          <p:cNvPr id="2" name="Shape 0"/>
          <p:cNvSpPr/>
          <p:nvPr/>
        </p:nvSpPr>
        <p:spPr>
          <a:xfrm>
            <a:off x="0" y="0"/>
            <a:ext cx="12188952" cy="914400"/>
          </a:xfrm>
          <a:prstGeom prst="rect">
            <a:avLst/>
          </a:prstGeom>
          <a:solidFill>
            <a:srgbClr val="1F4E79"/>
          </a:solidFill>
          <a:ln/>
        </p:spPr>
        <p:txBody>
          <a:bodyPr/>
          <a:lstStyle/>
          <a:p>
            <a:endParaRPr lang="en-US"/>
          </a:p>
        </p:txBody>
      </p:sp>
      <p:sp>
        <p:nvSpPr>
          <p:cNvPr id="3" name="Text 1"/>
          <p:cNvSpPr txBox="1"/>
          <p:nvPr/>
        </p:nvSpPr>
        <p:spPr>
          <a:xfrm>
            <a:off x="548640" y="109728"/>
            <a:ext cx="9326880" cy="694944"/>
          </a:xfrm>
          <a:prstGeom prst="rect">
            <a:avLst/>
          </a:prstGeom>
          <a:noFill/>
          <a:ln/>
        </p:spPr>
        <p:txBody>
          <a:bodyPr wrap="square" lIns="0" tIns="0" rIns="0" bIns="0" rtlCol="0" anchor="ctr"/>
          <a:lstStyle/>
          <a:p>
            <a:pPr marL="0" indent="0">
              <a:buNone/>
            </a:pPr>
            <a:r>
              <a:rPr lang="en-US" sz="3000" b="1" dirty="0">
                <a:solidFill>
                  <a:srgbClr val="FFFFFF"/>
                </a:solidFill>
                <a:latin typeface="Calibri" pitchFamily="34" charset="0"/>
                <a:ea typeface="Calibri" pitchFamily="34" charset="-122"/>
                <a:cs typeface="Calibri" pitchFamily="34" charset="-120"/>
              </a:rPr>
              <a:t>The Workbook: Dashboard Tab</a:t>
            </a:r>
            <a:endParaRPr lang="en-US" sz="3000" dirty="0"/>
          </a:p>
        </p:txBody>
      </p:sp>
      <p:sp>
        <p:nvSpPr>
          <p:cNvPr id="4" name="Text 2"/>
          <p:cNvSpPr txBox="1"/>
          <p:nvPr/>
        </p:nvSpPr>
        <p:spPr>
          <a:xfrm>
            <a:off x="9966960" y="109728"/>
            <a:ext cx="1691640" cy="694944"/>
          </a:xfrm>
          <a:prstGeom prst="rect">
            <a:avLst/>
          </a:prstGeom>
          <a:noFill/>
          <a:ln/>
        </p:spPr>
        <p:txBody>
          <a:bodyPr wrap="square" lIns="0" tIns="0" rIns="0" bIns="0" rtlCol="0" anchor="ctr"/>
          <a:lstStyle/>
          <a:p>
            <a:pPr marL="0" indent="0" algn="r">
              <a:buNone/>
            </a:pPr>
            <a:r>
              <a:rPr lang="en-US" sz="1300" b="1" dirty="0">
                <a:solidFill>
                  <a:srgbClr val="FFFFFF"/>
                </a:solidFill>
                <a:latin typeface="Calibri" pitchFamily="34" charset="0"/>
                <a:ea typeface="Calibri" pitchFamily="34" charset="-122"/>
                <a:cs typeface="Calibri" pitchFamily="34" charset="-120"/>
              </a:rPr>
              <a:t>Bay Area UASI</a:t>
            </a:r>
            <a:endParaRPr lang="en-US" sz="1300" dirty="0"/>
          </a:p>
        </p:txBody>
      </p:sp>
      <p:sp>
        <p:nvSpPr>
          <p:cNvPr id="5" name="Text 3"/>
          <p:cNvSpPr txBox="1"/>
          <p:nvPr/>
        </p:nvSpPr>
        <p:spPr>
          <a:xfrm>
            <a:off x="548640" y="1051560"/>
            <a:ext cx="11064240" cy="411480"/>
          </a:xfrm>
          <a:prstGeom prst="rect">
            <a:avLst/>
          </a:prstGeom>
          <a:noFill/>
          <a:ln/>
        </p:spPr>
        <p:txBody>
          <a:bodyPr wrap="square" lIns="0" tIns="0" rIns="0" bIns="0" rtlCol="0" anchor="ctr"/>
          <a:lstStyle/>
          <a:p>
            <a:pPr marL="0" indent="0">
              <a:buNone/>
            </a:pPr>
            <a:r>
              <a:rPr lang="en-US" sz="1500" i="1" dirty="0">
                <a:solidFill>
                  <a:srgbClr val="5B6B7B"/>
                </a:solidFill>
                <a:latin typeface="Calibri" pitchFamily="34" charset="0"/>
                <a:ea typeface="Calibri" pitchFamily="34" charset="-122"/>
                <a:cs typeface="Calibri" pitchFamily="34" charset="-120"/>
              </a:rPr>
              <a:t>Builds automatically from the Self Assessment tab. Example below uses test data only.</a:t>
            </a:r>
            <a:endParaRPr lang="en-US" sz="1500" dirty="0"/>
          </a:p>
        </p:txBody>
      </p:sp>
      <p:sp>
        <p:nvSpPr>
          <p:cNvPr id="6" name="Text 4"/>
          <p:cNvSpPr txBox="1"/>
          <p:nvPr/>
        </p:nvSpPr>
        <p:spPr>
          <a:xfrm>
            <a:off x="548640" y="6400800"/>
            <a:ext cx="10241280" cy="274320"/>
          </a:xfrm>
          <a:prstGeom prst="rect">
            <a:avLst/>
          </a:prstGeom>
          <a:noFill/>
          <a:ln/>
        </p:spPr>
        <p:txBody>
          <a:bodyPr wrap="square" lIns="0" tIns="0" rIns="0" bIns="0" rtlCol="0" anchor="ctr"/>
          <a:lstStyle/>
          <a:p>
            <a:pPr marL="0" indent="0">
              <a:buNone/>
            </a:pPr>
            <a:r>
              <a:rPr lang="en-US" sz="1000" dirty="0">
                <a:solidFill>
                  <a:srgbClr val="5B6B7B"/>
                </a:solidFill>
                <a:latin typeface="Calibri" pitchFamily="34" charset="0"/>
                <a:ea typeface="Calibri" pitchFamily="34" charset="-122"/>
                <a:cs typeface="Calibri" pitchFamily="34" charset="-120"/>
              </a:rPr>
              <a:t>A self-improvement process, not a formal audit, inspection, or compliance review.</a:t>
            </a:r>
            <a:endParaRPr lang="en-US" sz="1000" dirty="0"/>
          </a:p>
        </p:txBody>
      </p:sp>
      <p:sp>
        <p:nvSpPr>
          <p:cNvPr id="7" name="Text 5"/>
          <p:cNvSpPr txBox="1"/>
          <p:nvPr/>
        </p:nvSpPr>
        <p:spPr>
          <a:xfrm>
            <a:off x="10972800" y="6400800"/>
            <a:ext cx="685800" cy="274320"/>
          </a:xfrm>
          <a:prstGeom prst="rect">
            <a:avLst/>
          </a:prstGeom>
          <a:noFill/>
          <a:ln/>
        </p:spPr>
        <p:txBody>
          <a:bodyPr wrap="square" lIns="0" tIns="0" rIns="0" bIns="0" rtlCol="0" anchor="ctr"/>
          <a:lstStyle/>
          <a:p>
            <a:pPr marL="0" indent="0" algn="r">
              <a:buNone/>
            </a:pPr>
            <a:r>
              <a:rPr lang="en-US" sz="1000" dirty="0">
                <a:solidFill>
                  <a:srgbClr val="5B6B7B"/>
                </a:solidFill>
                <a:latin typeface="Calibri" pitchFamily="34" charset="0"/>
                <a:ea typeface="Calibri" pitchFamily="34" charset="-122"/>
                <a:cs typeface="Calibri" pitchFamily="34" charset="-120"/>
              </a:rPr>
              <a:t>9</a:t>
            </a:r>
            <a:endParaRPr lang="en-US" sz="1000" dirty="0"/>
          </a:p>
        </p:txBody>
      </p:sp>
      <p:sp>
        <p:nvSpPr>
          <p:cNvPr id="8" name="Shape 6"/>
          <p:cNvSpPr/>
          <p:nvPr/>
        </p:nvSpPr>
        <p:spPr>
          <a:xfrm>
            <a:off x="548640" y="1691640"/>
            <a:ext cx="6766560" cy="4480560"/>
          </a:xfrm>
          <a:prstGeom prst="roundRect">
            <a:avLst>
              <a:gd name="adj" fmla="val 2449"/>
            </a:avLst>
          </a:prstGeom>
          <a:solidFill>
            <a:srgbClr val="FFFFFF"/>
          </a:solidFill>
          <a:ln w="9525">
            <a:solidFill>
              <a:srgbClr val="D5E0EA"/>
            </a:solidFill>
            <a:prstDash val="solid"/>
          </a:ln>
          <a:effectLst>
            <a:outerShdw blurRad="76200" dist="25400" dir="5400000" algn="bl" rotWithShape="0">
              <a:srgbClr val="000000">
                <a:alpha val="12000"/>
              </a:srgbClr>
            </a:outerShdw>
          </a:effectLst>
        </p:spPr>
        <p:txBody>
          <a:bodyPr/>
          <a:lstStyle/>
          <a:p>
            <a:endParaRPr lang="en-US"/>
          </a:p>
        </p:txBody>
      </p:sp>
      <p:graphicFrame>
        <p:nvGraphicFramePr>
          <p:cNvPr id="9" name="Chart 0"/>
          <p:cNvGraphicFramePr/>
          <p:nvPr/>
        </p:nvGraphicFramePr>
        <p:xfrm>
          <a:off x="685800" y="1783080"/>
          <a:ext cx="6492240" cy="4297680"/>
        </p:xfrm>
        <a:graphic>
          <a:graphicData uri="http://schemas.openxmlformats.org/drawingml/2006/chart">
            <c:chart xmlns:c="http://schemas.openxmlformats.org/drawingml/2006/chart" xmlns:r="http://schemas.openxmlformats.org/officeDocument/2006/relationships" r:id="rId3"/>
          </a:graphicData>
        </a:graphic>
      </p:graphicFrame>
      <p:sp>
        <p:nvSpPr>
          <p:cNvPr id="10" name="Shape 7"/>
          <p:cNvSpPr/>
          <p:nvPr/>
        </p:nvSpPr>
        <p:spPr>
          <a:xfrm>
            <a:off x="7589520" y="1691640"/>
            <a:ext cx="1920240" cy="1325880"/>
          </a:xfrm>
          <a:prstGeom prst="roundRect">
            <a:avLst>
              <a:gd name="adj" fmla="val 8276"/>
            </a:avLst>
          </a:prstGeom>
          <a:solidFill>
            <a:srgbClr val="E8F1F8"/>
          </a:solidFill>
          <a:ln w="9525">
            <a:solidFill>
              <a:srgbClr val="D5E0EA"/>
            </a:solidFill>
            <a:prstDash val="solid"/>
          </a:ln>
          <a:effectLst>
            <a:outerShdw blurRad="76200" dist="25400" dir="5400000" algn="bl" rotWithShape="0">
              <a:srgbClr val="000000">
                <a:alpha val="12000"/>
              </a:srgbClr>
            </a:outerShdw>
          </a:effectLst>
        </p:spPr>
        <p:txBody>
          <a:bodyPr/>
          <a:lstStyle/>
          <a:p>
            <a:endParaRPr lang="en-US"/>
          </a:p>
        </p:txBody>
      </p:sp>
      <p:sp>
        <p:nvSpPr>
          <p:cNvPr id="11" name="Text 8"/>
          <p:cNvSpPr txBox="1"/>
          <p:nvPr/>
        </p:nvSpPr>
        <p:spPr>
          <a:xfrm>
            <a:off x="7589520" y="1783080"/>
            <a:ext cx="1920240" cy="729234"/>
          </a:xfrm>
          <a:prstGeom prst="rect">
            <a:avLst/>
          </a:prstGeom>
          <a:noFill/>
          <a:ln/>
        </p:spPr>
        <p:txBody>
          <a:bodyPr wrap="square" lIns="0" tIns="0" rIns="0" bIns="0" rtlCol="0" anchor="ctr"/>
          <a:lstStyle/>
          <a:p>
            <a:pPr marL="0" indent="0" algn="ctr">
              <a:buNone/>
            </a:pPr>
            <a:r>
              <a:rPr lang="en-US" sz="3400" b="1" dirty="0">
                <a:solidFill>
                  <a:srgbClr val="1F4E79"/>
                </a:solidFill>
                <a:latin typeface="Calibri" pitchFamily="34" charset="0"/>
                <a:ea typeface="Calibri" pitchFamily="34" charset="-122"/>
                <a:cs typeface="Calibri" pitchFamily="34" charset="-120"/>
              </a:rPr>
              <a:t>2.71</a:t>
            </a:r>
            <a:endParaRPr lang="en-US" sz="3400" dirty="0"/>
          </a:p>
        </p:txBody>
      </p:sp>
      <p:sp>
        <p:nvSpPr>
          <p:cNvPr id="12" name="Text 9"/>
          <p:cNvSpPr txBox="1"/>
          <p:nvPr/>
        </p:nvSpPr>
        <p:spPr>
          <a:xfrm>
            <a:off x="7680960" y="2487168"/>
            <a:ext cx="1737360" cy="464058"/>
          </a:xfrm>
          <a:prstGeom prst="rect">
            <a:avLst/>
          </a:prstGeom>
          <a:noFill/>
          <a:ln/>
        </p:spPr>
        <p:txBody>
          <a:bodyPr wrap="square" lIns="0" tIns="0" rIns="0" bIns="0" rtlCol="0" anchor="t"/>
          <a:lstStyle/>
          <a:p>
            <a:pPr marL="0" indent="0" algn="ctr">
              <a:buNone/>
            </a:pPr>
            <a:r>
              <a:rPr lang="en-US" sz="1250" dirty="0">
                <a:solidFill>
                  <a:srgbClr val="1F2A37"/>
                </a:solidFill>
                <a:latin typeface="Calibri" pitchFamily="34" charset="0"/>
                <a:ea typeface="Calibri" pitchFamily="34" charset="-122"/>
                <a:cs typeface="Calibri" pitchFamily="34" charset="-120"/>
              </a:rPr>
              <a:t>Overall maturity score</a:t>
            </a:r>
            <a:endParaRPr lang="en-US" sz="1250" dirty="0"/>
          </a:p>
        </p:txBody>
      </p:sp>
      <p:sp>
        <p:nvSpPr>
          <p:cNvPr id="13" name="Shape 10"/>
          <p:cNvSpPr/>
          <p:nvPr/>
        </p:nvSpPr>
        <p:spPr>
          <a:xfrm>
            <a:off x="9720072" y="1691640"/>
            <a:ext cx="1920240" cy="1325880"/>
          </a:xfrm>
          <a:prstGeom prst="roundRect">
            <a:avLst>
              <a:gd name="adj" fmla="val 8276"/>
            </a:avLst>
          </a:prstGeom>
          <a:solidFill>
            <a:srgbClr val="E8F1F8"/>
          </a:solidFill>
          <a:ln w="9525">
            <a:solidFill>
              <a:srgbClr val="D5E0EA"/>
            </a:solidFill>
            <a:prstDash val="solid"/>
          </a:ln>
          <a:effectLst>
            <a:outerShdw blurRad="76200" dist="25400" dir="5400000" algn="bl" rotWithShape="0">
              <a:srgbClr val="000000">
                <a:alpha val="12000"/>
              </a:srgbClr>
            </a:outerShdw>
          </a:effectLst>
        </p:spPr>
        <p:txBody>
          <a:bodyPr/>
          <a:lstStyle/>
          <a:p>
            <a:endParaRPr lang="en-US"/>
          </a:p>
        </p:txBody>
      </p:sp>
      <p:sp>
        <p:nvSpPr>
          <p:cNvPr id="14" name="Text 11"/>
          <p:cNvSpPr txBox="1"/>
          <p:nvPr/>
        </p:nvSpPr>
        <p:spPr>
          <a:xfrm>
            <a:off x="9720072" y="1783080"/>
            <a:ext cx="1920240" cy="729234"/>
          </a:xfrm>
          <a:prstGeom prst="rect">
            <a:avLst/>
          </a:prstGeom>
          <a:noFill/>
          <a:ln/>
        </p:spPr>
        <p:txBody>
          <a:bodyPr wrap="square" lIns="0" tIns="0" rIns="0" bIns="0" rtlCol="0" anchor="ctr"/>
          <a:lstStyle/>
          <a:p>
            <a:pPr marL="0" indent="0" algn="ctr">
              <a:buNone/>
            </a:pPr>
            <a:r>
              <a:rPr lang="en-US" sz="3400" b="1" dirty="0">
                <a:solidFill>
                  <a:srgbClr val="1F4E79"/>
                </a:solidFill>
                <a:latin typeface="Calibri" pitchFamily="34" charset="0"/>
                <a:ea typeface="Calibri" pitchFamily="34" charset="-122"/>
                <a:cs typeface="Calibri" pitchFamily="34" charset="-120"/>
              </a:rPr>
              <a:t>126</a:t>
            </a:r>
            <a:endParaRPr lang="en-US" sz="3400" dirty="0"/>
          </a:p>
        </p:txBody>
      </p:sp>
      <p:sp>
        <p:nvSpPr>
          <p:cNvPr id="15" name="Text 12"/>
          <p:cNvSpPr txBox="1"/>
          <p:nvPr/>
        </p:nvSpPr>
        <p:spPr>
          <a:xfrm>
            <a:off x="9811512" y="2487168"/>
            <a:ext cx="1737360" cy="464058"/>
          </a:xfrm>
          <a:prstGeom prst="rect">
            <a:avLst/>
          </a:prstGeom>
          <a:noFill/>
          <a:ln/>
        </p:spPr>
        <p:txBody>
          <a:bodyPr wrap="square" lIns="0" tIns="0" rIns="0" bIns="0" rtlCol="0" anchor="t"/>
          <a:lstStyle/>
          <a:p>
            <a:pPr marL="0" indent="0" algn="ctr">
              <a:buNone/>
            </a:pPr>
            <a:r>
              <a:rPr lang="en-US" sz="1250" dirty="0">
                <a:solidFill>
                  <a:srgbClr val="1F2A37"/>
                </a:solidFill>
                <a:latin typeface="Calibri" pitchFamily="34" charset="0"/>
                <a:ea typeface="Calibri" pitchFamily="34" charset="-122"/>
                <a:cs typeface="Calibri" pitchFamily="34" charset="-120"/>
              </a:rPr>
              <a:t>In-scope controls</a:t>
            </a:r>
            <a:endParaRPr lang="en-US" sz="1250" dirty="0"/>
          </a:p>
        </p:txBody>
      </p:sp>
      <p:sp>
        <p:nvSpPr>
          <p:cNvPr id="16" name="Shape 13"/>
          <p:cNvSpPr/>
          <p:nvPr/>
        </p:nvSpPr>
        <p:spPr>
          <a:xfrm>
            <a:off x="7589520" y="3200400"/>
            <a:ext cx="4050792" cy="2971800"/>
          </a:xfrm>
          <a:prstGeom prst="roundRect">
            <a:avLst>
              <a:gd name="adj" fmla="val 3692"/>
            </a:avLst>
          </a:prstGeom>
          <a:solidFill>
            <a:srgbClr val="FFFFFF"/>
          </a:solidFill>
          <a:ln w="9525">
            <a:solidFill>
              <a:srgbClr val="D5E0EA"/>
            </a:solidFill>
            <a:prstDash val="solid"/>
          </a:ln>
          <a:effectLst>
            <a:outerShdw blurRad="76200" dist="25400" dir="5400000" algn="bl" rotWithShape="0">
              <a:srgbClr val="000000">
                <a:alpha val="12000"/>
              </a:srgbClr>
            </a:outerShdw>
          </a:effectLst>
        </p:spPr>
        <p:txBody>
          <a:bodyPr/>
          <a:lstStyle/>
          <a:p>
            <a:endParaRPr lang="en-US"/>
          </a:p>
        </p:txBody>
      </p:sp>
      <p:sp>
        <p:nvSpPr>
          <p:cNvPr id="17" name="Text 14"/>
          <p:cNvSpPr txBox="1"/>
          <p:nvPr/>
        </p:nvSpPr>
        <p:spPr>
          <a:xfrm>
            <a:off x="7818120" y="3337560"/>
            <a:ext cx="3593592" cy="365760"/>
          </a:xfrm>
          <a:prstGeom prst="rect">
            <a:avLst/>
          </a:prstGeom>
          <a:noFill/>
          <a:ln/>
        </p:spPr>
        <p:txBody>
          <a:bodyPr wrap="square" lIns="0" tIns="0" rIns="0" bIns="0" rtlCol="0" anchor="ctr"/>
          <a:lstStyle/>
          <a:p>
            <a:pPr marL="0" indent="0">
              <a:buNone/>
            </a:pPr>
            <a:r>
              <a:rPr lang="en-US" sz="1700" b="1" dirty="0">
                <a:solidFill>
                  <a:srgbClr val="1F4E79"/>
                </a:solidFill>
                <a:latin typeface="Calibri" pitchFamily="34" charset="0"/>
                <a:ea typeface="Calibri" pitchFamily="34" charset="-122"/>
                <a:cs typeface="Calibri" pitchFamily="34" charset="-120"/>
              </a:rPr>
              <a:t>What the Dashboard Reports</a:t>
            </a:r>
            <a:endParaRPr lang="en-US" sz="1700" dirty="0"/>
          </a:p>
        </p:txBody>
      </p:sp>
      <p:sp>
        <p:nvSpPr>
          <p:cNvPr id="18" name="Text 15"/>
          <p:cNvSpPr txBox="1"/>
          <p:nvPr/>
        </p:nvSpPr>
        <p:spPr>
          <a:xfrm>
            <a:off x="7818120" y="3730752"/>
            <a:ext cx="3593592" cy="2331720"/>
          </a:xfrm>
          <a:prstGeom prst="rect">
            <a:avLst/>
          </a:prstGeom>
          <a:noFill/>
          <a:ln/>
        </p:spPr>
        <p:txBody>
          <a:bodyPr wrap="square" lIns="0" tIns="0" rIns="0" bIns="0" rtlCol="0" anchor="t"/>
          <a:lstStyle/>
          <a:p>
            <a:pPr marL="0" indent="0">
              <a:buNone/>
            </a:pPr>
            <a:endParaRPr lang="en-US" sz="1600" dirty="0"/>
          </a:p>
        </p:txBody>
      </p:sp>
      <p:sp>
        <p:nvSpPr>
          <p:cNvPr id="19" name="Text 16"/>
          <p:cNvSpPr txBox="1"/>
          <p:nvPr/>
        </p:nvSpPr>
        <p:spPr>
          <a:xfrm>
            <a:off x="7818120" y="3749040"/>
            <a:ext cx="3611880" cy="2377440"/>
          </a:xfrm>
          <a:prstGeom prst="rect">
            <a:avLst/>
          </a:prstGeom>
          <a:noFill/>
          <a:ln/>
        </p:spPr>
        <p:txBody>
          <a:bodyPr wrap="square" lIns="0" tIns="0" rIns="0" bIns="0" rtlCol="0" anchor="t"/>
          <a:lstStyle/>
          <a:p>
            <a:pPr marL="342900" indent="-342900">
              <a:spcAft>
                <a:spcPts val="800"/>
              </a:spcAft>
              <a:buSzPct val="100000"/>
              <a:buChar char="•"/>
            </a:pPr>
            <a:r>
              <a:rPr lang="en-US" sz="1400" dirty="0">
                <a:solidFill>
                  <a:srgbClr val="1F2A37"/>
                </a:solidFill>
                <a:latin typeface="Calibri" pitchFamily="34" charset="0"/>
                <a:ea typeface="Calibri" pitchFamily="34" charset="-122"/>
                <a:cs typeface="Calibri" pitchFamily="34" charset="-120"/>
              </a:rPr>
              <a:t>Average maturity, in-scope controls, and POAM items per domain</a:t>
            </a:r>
            <a:endParaRPr lang="en-US" sz="1400" dirty="0"/>
          </a:p>
          <a:p>
            <a:pPr marL="342900" indent="-342900">
              <a:spcAft>
                <a:spcPts val="800"/>
              </a:spcAft>
              <a:buSzPct val="100000"/>
              <a:buChar char="•"/>
            </a:pPr>
            <a:r>
              <a:rPr lang="en-US" sz="1400" dirty="0">
                <a:solidFill>
                  <a:srgbClr val="1F2A37"/>
                </a:solidFill>
                <a:latin typeface="Calibri" pitchFamily="34" charset="0"/>
                <a:ea typeface="Calibri" pitchFamily="34" charset="-122"/>
                <a:cs typeface="Calibri" pitchFamily="34" charset="-120"/>
              </a:rPr>
              <a:t>Overall score, POAM items, and overdue POAM items</a:t>
            </a:r>
            <a:endParaRPr lang="en-US" sz="1400" dirty="0"/>
          </a:p>
          <a:p>
            <a:pPr marL="342900" indent="-342900">
              <a:spcAft>
                <a:spcPts val="800"/>
              </a:spcAft>
              <a:buSzPct val="100000"/>
              <a:buChar char="•"/>
            </a:pPr>
            <a:r>
              <a:rPr lang="en-US" sz="1400" dirty="0">
                <a:solidFill>
                  <a:srgbClr val="1F2A37"/>
                </a:solidFill>
                <a:latin typeface="Calibri" pitchFamily="34" charset="0"/>
                <a:ea typeface="Calibri" pitchFamily="34" charset="-122"/>
                <a:cs typeface="Calibri" pitchFamily="34" charset="-120"/>
              </a:rPr>
              <a:t>Average and maturity band for each Line of Effort</a:t>
            </a:r>
            <a:endParaRPr lang="en-US" sz="1400" dirty="0"/>
          </a:p>
          <a:p>
            <a:pPr marL="342900" indent="-342900">
              <a:spcAft>
                <a:spcPts val="800"/>
              </a:spcAft>
              <a:buSzPct val="100000"/>
              <a:buChar char="•"/>
            </a:pPr>
            <a:r>
              <a:rPr lang="en-US" sz="1400" dirty="0">
                <a:solidFill>
                  <a:srgbClr val="1F2A37"/>
                </a:solidFill>
                <a:latin typeface="Calibri" pitchFamily="34" charset="0"/>
                <a:ea typeface="Calibri" pitchFamily="34" charset="-122"/>
                <a:cs typeface="Calibri" pitchFamily="34" charset="-120"/>
              </a:rPr>
              <a:t>The 0-5 scoring key</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AFC"/>
        </a:solidFill>
        <a:effectLst/>
      </p:bgPr>
    </p:bg>
    <p:spTree>
      <p:nvGrpSpPr>
        <p:cNvPr id="1" name=""/>
        <p:cNvGrpSpPr/>
        <p:nvPr/>
      </p:nvGrpSpPr>
      <p:grpSpPr>
        <a:xfrm>
          <a:off x="0" y="0"/>
          <a:ext cx="0" cy="0"/>
          <a:chOff x="0" y="0"/>
          <a:chExt cx="0" cy="0"/>
        </a:xfrm>
      </p:grpSpPr>
      <p:sp>
        <p:nvSpPr>
          <p:cNvPr id="2" name="Shape 0"/>
          <p:cNvSpPr/>
          <p:nvPr/>
        </p:nvSpPr>
        <p:spPr>
          <a:xfrm>
            <a:off x="0" y="0"/>
            <a:ext cx="12188952" cy="914400"/>
          </a:xfrm>
          <a:prstGeom prst="rect">
            <a:avLst/>
          </a:prstGeom>
          <a:solidFill>
            <a:srgbClr val="1F4E79"/>
          </a:solidFill>
          <a:ln/>
        </p:spPr>
        <p:txBody>
          <a:bodyPr/>
          <a:lstStyle/>
          <a:p>
            <a:endParaRPr lang="en-US"/>
          </a:p>
        </p:txBody>
      </p:sp>
      <p:sp>
        <p:nvSpPr>
          <p:cNvPr id="3" name="Text 1"/>
          <p:cNvSpPr txBox="1"/>
          <p:nvPr/>
        </p:nvSpPr>
        <p:spPr>
          <a:xfrm>
            <a:off x="548640" y="109728"/>
            <a:ext cx="9326880" cy="694944"/>
          </a:xfrm>
          <a:prstGeom prst="rect">
            <a:avLst/>
          </a:prstGeom>
          <a:noFill/>
          <a:ln/>
        </p:spPr>
        <p:txBody>
          <a:bodyPr wrap="square" lIns="0" tIns="0" rIns="0" bIns="0" rtlCol="0" anchor="ctr"/>
          <a:lstStyle/>
          <a:p>
            <a:pPr marL="0" indent="0">
              <a:buNone/>
            </a:pPr>
            <a:r>
              <a:rPr lang="en-US" sz="3000" b="1" dirty="0">
                <a:solidFill>
                  <a:srgbClr val="FFFFFF"/>
                </a:solidFill>
                <a:latin typeface="Calibri" pitchFamily="34" charset="0"/>
                <a:ea typeface="Calibri" pitchFamily="34" charset="-122"/>
                <a:cs typeface="Calibri" pitchFamily="34" charset="-120"/>
              </a:rPr>
              <a:t>From Dashboard to Decisions</a:t>
            </a:r>
            <a:endParaRPr lang="en-US" sz="3000" dirty="0"/>
          </a:p>
        </p:txBody>
      </p:sp>
      <p:sp>
        <p:nvSpPr>
          <p:cNvPr id="4" name="Text 2"/>
          <p:cNvSpPr txBox="1"/>
          <p:nvPr/>
        </p:nvSpPr>
        <p:spPr>
          <a:xfrm>
            <a:off x="9966960" y="109728"/>
            <a:ext cx="1691640" cy="694944"/>
          </a:xfrm>
          <a:prstGeom prst="rect">
            <a:avLst/>
          </a:prstGeom>
          <a:noFill/>
          <a:ln/>
        </p:spPr>
        <p:txBody>
          <a:bodyPr wrap="square" lIns="0" tIns="0" rIns="0" bIns="0" rtlCol="0" anchor="ctr"/>
          <a:lstStyle/>
          <a:p>
            <a:pPr marL="0" indent="0" algn="r">
              <a:buNone/>
            </a:pPr>
            <a:r>
              <a:rPr lang="en-US" sz="1300" b="1" dirty="0">
                <a:solidFill>
                  <a:srgbClr val="FFFFFF"/>
                </a:solidFill>
                <a:latin typeface="Calibri" pitchFamily="34" charset="0"/>
                <a:ea typeface="Calibri" pitchFamily="34" charset="-122"/>
                <a:cs typeface="Calibri" pitchFamily="34" charset="-120"/>
              </a:rPr>
              <a:t>Bay Area UASI</a:t>
            </a:r>
            <a:endParaRPr lang="en-US" sz="1300" dirty="0"/>
          </a:p>
        </p:txBody>
      </p:sp>
      <p:sp>
        <p:nvSpPr>
          <p:cNvPr id="5" name="Text 3"/>
          <p:cNvSpPr txBox="1"/>
          <p:nvPr/>
        </p:nvSpPr>
        <p:spPr>
          <a:xfrm>
            <a:off x="548640" y="1051560"/>
            <a:ext cx="11064240" cy="411480"/>
          </a:xfrm>
          <a:prstGeom prst="rect">
            <a:avLst/>
          </a:prstGeom>
          <a:noFill/>
          <a:ln/>
        </p:spPr>
        <p:txBody>
          <a:bodyPr wrap="square" lIns="0" tIns="0" rIns="0" bIns="0" rtlCol="0" anchor="ctr"/>
          <a:lstStyle/>
          <a:p>
            <a:pPr marL="0" indent="0">
              <a:buNone/>
            </a:pPr>
            <a:r>
              <a:rPr lang="en-US" sz="1500" i="1" dirty="0">
                <a:solidFill>
                  <a:srgbClr val="5B6B7B"/>
                </a:solidFill>
                <a:latin typeface="Calibri" pitchFamily="34" charset="0"/>
                <a:ea typeface="Calibri" pitchFamily="34" charset="-122"/>
                <a:cs typeface="Calibri" pitchFamily="34" charset="-120"/>
              </a:rPr>
              <a:t>Reading the test data example the way the RAICF worked example does</a:t>
            </a:r>
            <a:endParaRPr lang="en-US" sz="1500" dirty="0"/>
          </a:p>
        </p:txBody>
      </p:sp>
      <p:sp>
        <p:nvSpPr>
          <p:cNvPr id="6" name="Text 4"/>
          <p:cNvSpPr txBox="1"/>
          <p:nvPr/>
        </p:nvSpPr>
        <p:spPr>
          <a:xfrm>
            <a:off x="548640" y="6400800"/>
            <a:ext cx="10241280" cy="274320"/>
          </a:xfrm>
          <a:prstGeom prst="rect">
            <a:avLst/>
          </a:prstGeom>
          <a:noFill/>
          <a:ln/>
        </p:spPr>
        <p:txBody>
          <a:bodyPr wrap="square" lIns="0" tIns="0" rIns="0" bIns="0" rtlCol="0" anchor="ctr"/>
          <a:lstStyle/>
          <a:p>
            <a:pPr marL="0" indent="0">
              <a:buNone/>
            </a:pPr>
            <a:r>
              <a:rPr lang="en-US" sz="1000" dirty="0">
                <a:solidFill>
                  <a:srgbClr val="5B6B7B"/>
                </a:solidFill>
                <a:latin typeface="Calibri" pitchFamily="34" charset="0"/>
                <a:ea typeface="Calibri" pitchFamily="34" charset="-122"/>
                <a:cs typeface="Calibri" pitchFamily="34" charset="-120"/>
              </a:rPr>
              <a:t>A self-improvement process, not a formal audit, inspection, or compliance review.</a:t>
            </a:r>
            <a:endParaRPr lang="en-US" sz="1000" dirty="0"/>
          </a:p>
        </p:txBody>
      </p:sp>
      <p:sp>
        <p:nvSpPr>
          <p:cNvPr id="7" name="Text 5"/>
          <p:cNvSpPr txBox="1"/>
          <p:nvPr/>
        </p:nvSpPr>
        <p:spPr>
          <a:xfrm>
            <a:off x="10972800" y="6400800"/>
            <a:ext cx="685800" cy="274320"/>
          </a:xfrm>
          <a:prstGeom prst="rect">
            <a:avLst/>
          </a:prstGeom>
          <a:noFill/>
          <a:ln/>
        </p:spPr>
        <p:txBody>
          <a:bodyPr wrap="square" lIns="0" tIns="0" rIns="0" bIns="0" rtlCol="0" anchor="ctr"/>
          <a:lstStyle/>
          <a:p>
            <a:pPr marL="0" indent="0" algn="r">
              <a:buNone/>
            </a:pPr>
            <a:r>
              <a:rPr lang="en-US" sz="1000" dirty="0">
                <a:solidFill>
                  <a:srgbClr val="5B6B7B"/>
                </a:solidFill>
                <a:latin typeface="Calibri" pitchFamily="34" charset="0"/>
                <a:ea typeface="Calibri" pitchFamily="34" charset="-122"/>
                <a:cs typeface="Calibri" pitchFamily="34" charset="-120"/>
              </a:rPr>
              <a:t>10</a:t>
            </a:r>
            <a:endParaRPr lang="en-US" sz="10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548640" y="1645920"/>
          <a:ext cx="11091672" cy="2103120"/>
        </p:xfrm>
        <a:graphic>
          <a:graphicData uri="http://schemas.openxmlformats.org/drawingml/2006/table">
            <a:tbl>
              <a:tblPr/>
              <a:tblGrid>
                <a:gridCol w="3657600">
                  <a:extLst>
                    <a:ext uri="{9D8B030D-6E8A-4147-A177-3AD203B41FA5}">
                      <a16:colId xmlns:a16="http://schemas.microsoft.com/office/drawing/2014/main" val="20000"/>
                    </a:ext>
                  </a:extLst>
                </a:gridCol>
                <a:gridCol w="201168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gridCol w="1764792">
                  <a:extLst>
                    <a:ext uri="{9D8B030D-6E8A-4147-A177-3AD203B41FA5}">
                      <a16:colId xmlns:a16="http://schemas.microsoft.com/office/drawing/2014/main" val="20003"/>
                    </a:ext>
                  </a:extLst>
                </a:gridCol>
              </a:tblGrid>
              <a:tr h="420624">
                <a:tc>
                  <a:txBody>
                    <a:bodyPr/>
                    <a:lstStyle/>
                    <a:p>
                      <a:pPr marL="0" indent="0">
                        <a:buNone/>
                      </a:pPr>
                      <a:r>
                        <a:rPr lang="en-US" sz="1400" b="1" dirty="0">
                          <a:solidFill>
                            <a:srgbClr val="FFFFFF"/>
                          </a:solidFill>
                          <a:latin typeface="Calibri" pitchFamily="34" charset="0"/>
                          <a:ea typeface="Calibri" pitchFamily="34" charset="-122"/>
                          <a:cs typeface="Calibri" pitchFamily="34" charset="-120"/>
                        </a:rPr>
                        <a:t>Control Type / Line of Effort</a:t>
                      </a:r>
                      <a:endParaRPr lang="en-US" sz="14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1F4E79"/>
                    </a:solidFill>
                  </a:tcPr>
                </a:tc>
                <a:tc>
                  <a:txBody>
                    <a:bodyPr/>
                    <a:lstStyle/>
                    <a:p>
                      <a:pPr marL="0" indent="0">
                        <a:buNone/>
                      </a:pPr>
                      <a:r>
                        <a:rPr lang="en-US" sz="1400" b="1" dirty="0">
                          <a:solidFill>
                            <a:srgbClr val="FFFFFF"/>
                          </a:solidFill>
                          <a:latin typeface="Calibri" pitchFamily="34" charset="0"/>
                          <a:ea typeface="Calibri" pitchFamily="34" charset="-122"/>
                          <a:cs typeface="Calibri" pitchFamily="34" charset="-120"/>
                        </a:rPr>
                        <a:t>Average Maturity</a:t>
                      </a:r>
                      <a:endParaRPr lang="en-US" sz="14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1F4E79"/>
                    </a:solidFill>
                  </a:tcPr>
                </a:tc>
                <a:tc>
                  <a:txBody>
                    <a:bodyPr/>
                    <a:lstStyle/>
                    <a:p>
                      <a:pPr marL="0" indent="0">
                        <a:buNone/>
                      </a:pPr>
                      <a:r>
                        <a:rPr lang="en-US" sz="1400" b="1" dirty="0">
                          <a:solidFill>
                            <a:srgbClr val="FFFFFF"/>
                          </a:solidFill>
                          <a:latin typeface="Calibri" pitchFamily="34" charset="0"/>
                          <a:ea typeface="Calibri" pitchFamily="34" charset="-122"/>
                          <a:cs typeface="Calibri" pitchFamily="34" charset="-120"/>
                        </a:rPr>
                        <a:t>Maturity Band</a:t>
                      </a:r>
                      <a:endParaRPr lang="en-US" sz="14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1F4E79"/>
                    </a:solidFill>
                  </a:tcPr>
                </a:tc>
                <a:tc>
                  <a:txBody>
                    <a:bodyPr/>
                    <a:lstStyle/>
                    <a:p>
                      <a:pPr marL="0" indent="0">
                        <a:buNone/>
                      </a:pPr>
                      <a:r>
                        <a:rPr lang="en-US" sz="1400" b="1" dirty="0">
                          <a:solidFill>
                            <a:srgbClr val="FFFFFF"/>
                          </a:solidFill>
                          <a:latin typeface="Calibri" pitchFamily="34" charset="0"/>
                          <a:ea typeface="Calibri" pitchFamily="34" charset="-122"/>
                          <a:cs typeface="Calibri" pitchFamily="34" charset="-120"/>
                        </a:rPr>
                        <a:t>In-Scope Controls</a:t>
                      </a:r>
                      <a:endParaRPr lang="en-US" sz="14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1F4E79"/>
                    </a:solidFill>
                  </a:tcPr>
                </a:tc>
                <a:extLst>
                  <a:ext uri="{0D108BD9-81ED-4DB2-BD59-A6C34878D82A}">
                    <a16:rowId xmlns:a16="http://schemas.microsoft.com/office/drawing/2014/main" val="10000"/>
                  </a:ext>
                </a:extLst>
              </a:tr>
              <a:tr h="420624">
                <a:tc>
                  <a:txBody>
                    <a:bodyPr/>
                    <a:lstStyle/>
                    <a:p>
                      <a:pPr marL="0" indent="0">
                        <a:buNone/>
                      </a:pPr>
                      <a:r>
                        <a:rPr lang="en-US" sz="1400" b="1" dirty="0">
                          <a:solidFill>
                            <a:srgbClr val="1F2A37"/>
                          </a:solidFill>
                          <a:latin typeface="Calibri" pitchFamily="34" charset="0"/>
                          <a:ea typeface="Calibri" pitchFamily="34" charset="-122"/>
                          <a:cs typeface="Calibri" pitchFamily="34" charset="-120"/>
                        </a:rPr>
                        <a:t>Directive (LOE 1)</a:t>
                      </a:r>
                      <a:endParaRPr lang="en-US" sz="14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400" dirty="0">
                          <a:solidFill>
                            <a:srgbClr val="1F2A37"/>
                          </a:solidFill>
                          <a:latin typeface="Calibri" pitchFamily="34" charset="0"/>
                          <a:ea typeface="Calibri" pitchFamily="34" charset="-122"/>
                          <a:cs typeface="Calibri" pitchFamily="34" charset="-120"/>
                        </a:rPr>
                        <a:t>2.56</a:t>
                      </a:r>
                      <a:endParaRPr lang="en-US" sz="14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400" dirty="0">
                          <a:solidFill>
                            <a:srgbClr val="1F2A37"/>
                          </a:solidFill>
                          <a:latin typeface="Calibri" pitchFamily="34" charset="0"/>
                          <a:ea typeface="Calibri" pitchFamily="34" charset="-122"/>
                          <a:cs typeface="Calibri" pitchFamily="34" charset="-120"/>
                        </a:rPr>
                        <a:t>2 to 3 - Defined to Implemented</a:t>
                      </a:r>
                      <a:endParaRPr lang="en-US" sz="14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400" dirty="0">
                          <a:solidFill>
                            <a:srgbClr val="1F2A37"/>
                          </a:solidFill>
                          <a:latin typeface="Calibri" pitchFamily="34" charset="0"/>
                          <a:ea typeface="Calibri" pitchFamily="34" charset="-122"/>
                          <a:cs typeface="Calibri" pitchFamily="34" charset="-120"/>
                        </a:rPr>
                        <a:t>50</a:t>
                      </a:r>
                      <a:endParaRPr lang="en-US" sz="14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20624">
                <a:tc>
                  <a:txBody>
                    <a:bodyPr/>
                    <a:lstStyle/>
                    <a:p>
                      <a:pPr marL="0" indent="0">
                        <a:buNone/>
                      </a:pPr>
                      <a:r>
                        <a:rPr lang="en-US" sz="1400" b="1" dirty="0">
                          <a:solidFill>
                            <a:srgbClr val="1F2A37"/>
                          </a:solidFill>
                          <a:latin typeface="Calibri" pitchFamily="34" charset="0"/>
                          <a:ea typeface="Calibri" pitchFamily="34" charset="-122"/>
                          <a:cs typeface="Calibri" pitchFamily="34" charset="-120"/>
                        </a:rPr>
                        <a:t>Preventive (LOE 2)</a:t>
                      </a:r>
                      <a:endParaRPr lang="en-US" sz="14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1F6FA"/>
                    </a:solidFill>
                  </a:tcPr>
                </a:tc>
                <a:tc>
                  <a:txBody>
                    <a:bodyPr/>
                    <a:lstStyle/>
                    <a:p>
                      <a:pPr marL="0" indent="0">
                        <a:buNone/>
                      </a:pPr>
                      <a:r>
                        <a:rPr lang="en-US" sz="1400" dirty="0">
                          <a:solidFill>
                            <a:srgbClr val="1F2A37"/>
                          </a:solidFill>
                          <a:latin typeface="Calibri" pitchFamily="34" charset="0"/>
                          <a:ea typeface="Calibri" pitchFamily="34" charset="-122"/>
                          <a:cs typeface="Calibri" pitchFamily="34" charset="-120"/>
                        </a:rPr>
                        <a:t>3.25</a:t>
                      </a:r>
                      <a:endParaRPr lang="en-US" sz="14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1F6FA"/>
                    </a:solidFill>
                  </a:tcPr>
                </a:tc>
                <a:tc>
                  <a:txBody>
                    <a:bodyPr/>
                    <a:lstStyle/>
                    <a:p>
                      <a:pPr marL="0" indent="0">
                        <a:buNone/>
                      </a:pPr>
                      <a:r>
                        <a:rPr lang="en-US" sz="1400" dirty="0">
                          <a:solidFill>
                            <a:srgbClr val="1F2A37"/>
                          </a:solidFill>
                          <a:latin typeface="Calibri" pitchFamily="34" charset="0"/>
                          <a:ea typeface="Calibri" pitchFamily="34" charset="-122"/>
                          <a:cs typeface="Calibri" pitchFamily="34" charset="-120"/>
                        </a:rPr>
                        <a:t>3 to 4 - Implemented to Managed</a:t>
                      </a:r>
                      <a:endParaRPr lang="en-US" sz="14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1F6FA"/>
                    </a:solidFill>
                  </a:tcPr>
                </a:tc>
                <a:tc>
                  <a:txBody>
                    <a:bodyPr/>
                    <a:lstStyle/>
                    <a:p>
                      <a:pPr marL="0" indent="0">
                        <a:buNone/>
                      </a:pPr>
                      <a:r>
                        <a:rPr lang="en-US" sz="1400" dirty="0">
                          <a:solidFill>
                            <a:srgbClr val="1F2A37"/>
                          </a:solidFill>
                          <a:latin typeface="Calibri" pitchFamily="34" charset="0"/>
                          <a:ea typeface="Calibri" pitchFamily="34" charset="-122"/>
                          <a:cs typeface="Calibri" pitchFamily="34" charset="-120"/>
                        </a:rPr>
                        <a:t>44</a:t>
                      </a:r>
                      <a:endParaRPr lang="en-US" sz="14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1F6FA"/>
                    </a:solidFill>
                  </a:tcPr>
                </a:tc>
                <a:extLst>
                  <a:ext uri="{0D108BD9-81ED-4DB2-BD59-A6C34878D82A}">
                    <a16:rowId xmlns:a16="http://schemas.microsoft.com/office/drawing/2014/main" val="10002"/>
                  </a:ext>
                </a:extLst>
              </a:tr>
              <a:tr h="420624">
                <a:tc>
                  <a:txBody>
                    <a:bodyPr/>
                    <a:lstStyle/>
                    <a:p>
                      <a:pPr marL="0" indent="0">
                        <a:buNone/>
                      </a:pPr>
                      <a:r>
                        <a:rPr lang="en-US" sz="1400" b="1" dirty="0">
                          <a:solidFill>
                            <a:srgbClr val="1F2A37"/>
                          </a:solidFill>
                          <a:latin typeface="Calibri" pitchFamily="34" charset="0"/>
                          <a:ea typeface="Calibri" pitchFamily="34" charset="-122"/>
                          <a:cs typeface="Calibri" pitchFamily="34" charset="-120"/>
                        </a:rPr>
                        <a:t>Detective (LOE 3)</a:t>
                      </a:r>
                      <a:endParaRPr lang="en-US" sz="14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400" dirty="0">
                          <a:solidFill>
                            <a:srgbClr val="1F2A37"/>
                          </a:solidFill>
                          <a:latin typeface="Calibri" pitchFamily="34" charset="0"/>
                          <a:ea typeface="Calibri" pitchFamily="34" charset="-122"/>
                          <a:cs typeface="Calibri" pitchFamily="34" charset="-120"/>
                        </a:rPr>
                        <a:t>2.22</a:t>
                      </a:r>
                      <a:endParaRPr lang="en-US" sz="14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400" dirty="0">
                          <a:solidFill>
                            <a:srgbClr val="1F2A37"/>
                          </a:solidFill>
                          <a:latin typeface="Calibri" pitchFamily="34" charset="0"/>
                          <a:ea typeface="Calibri" pitchFamily="34" charset="-122"/>
                          <a:cs typeface="Calibri" pitchFamily="34" charset="-120"/>
                        </a:rPr>
                        <a:t>2 to 3 - Defined to Implemented</a:t>
                      </a:r>
                      <a:endParaRPr lang="en-US" sz="14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400" dirty="0">
                          <a:solidFill>
                            <a:srgbClr val="1F2A37"/>
                          </a:solidFill>
                          <a:latin typeface="Calibri" pitchFamily="34" charset="0"/>
                          <a:ea typeface="Calibri" pitchFamily="34" charset="-122"/>
                          <a:cs typeface="Calibri" pitchFamily="34" charset="-120"/>
                        </a:rPr>
                        <a:t>32</a:t>
                      </a:r>
                      <a:endParaRPr lang="en-US" sz="14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20624">
                <a:tc>
                  <a:txBody>
                    <a:bodyPr/>
                    <a:lstStyle/>
                    <a:p>
                      <a:pPr marL="0" indent="0">
                        <a:buNone/>
                      </a:pPr>
                      <a:r>
                        <a:rPr lang="en-US" sz="1400" b="1" dirty="0">
                          <a:solidFill>
                            <a:srgbClr val="1F2A37"/>
                          </a:solidFill>
                          <a:latin typeface="Calibri" pitchFamily="34" charset="0"/>
                          <a:ea typeface="Calibri" pitchFamily="34" charset="-122"/>
                          <a:cs typeface="Calibri" pitchFamily="34" charset="-120"/>
                        </a:rPr>
                        <a:t>Corrective / Responsive (LOE 4)</a:t>
                      </a:r>
                      <a:endParaRPr lang="en-US" sz="14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1F6FA"/>
                    </a:solidFill>
                  </a:tcPr>
                </a:tc>
                <a:tc>
                  <a:txBody>
                    <a:bodyPr/>
                    <a:lstStyle/>
                    <a:p>
                      <a:pPr marL="0" indent="0">
                        <a:buNone/>
                      </a:pPr>
                      <a:r>
                        <a:rPr lang="en-US" sz="1400" dirty="0">
                          <a:solidFill>
                            <a:srgbClr val="1F2A37"/>
                          </a:solidFill>
                          <a:latin typeface="Calibri" pitchFamily="34" charset="0"/>
                          <a:ea typeface="Calibri" pitchFamily="34" charset="-122"/>
                          <a:cs typeface="Calibri" pitchFamily="34" charset="-120"/>
                        </a:rPr>
                        <a:t>2.83</a:t>
                      </a:r>
                      <a:endParaRPr lang="en-US" sz="14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1F6FA"/>
                    </a:solidFill>
                  </a:tcPr>
                </a:tc>
                <a:tc>
                  <a:txBody>
                    <a:bodyPr/>
                    <a:lstStyle/>
                    <a:p>
                      <a:pPr marL="0" indent="0">
                        <a:buNone/>
                      </a:pPr>
                      <a:r>
                        <a:rPr lang="en-US" sz="1400" dirty="0">
                          <a:solidFill>
                            <a:srgbClr val="1F2A37"/>
                          </a:solidFill>
                          <a:latin typeface="Calibri" pitchFamily="34" charset="0"/>
                          <a:ea typeface="Calibri" pitchFamily="34" charset="-122"/>
                          <a:cs typeface="Calibri" pitchFamily="34" charset="-120"/>
                        </a:rPr>
                        <a:t>2 to 3 - Defined to Implemented</a:t>
                      </a:r>
                      <a:endParaRPr lang="en-US" sz="14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1F6FA"/>
                    </a:solidFill>
                  </a:tcPr>
                </a:tc>
                <a:tc>
                  <a:txBody>
                    <a:bodyPr/>
                    <a:lstStyle/>
                    <a:p>
                      <a:pPr marL="0" indent="0">
                        <a:buNone/>
                      </a:pPr>
                      <a:r>
                        <a:rPr lang="en-US" sz="1400" dirty="0">
                          <a:solidFill>
                            <a:srgbClr val="1F2A37"/>
                          </a:solidFill>
                          <a:latin typeface="Calibri" pitchFamily="34" charset="0"/>
                          <a:ea typeface="Calibri" pitchFamily="34" charset="-122"/>
                          <a:cs typeface="Calibri" pitchFamily="34" charset="-120"/>
                        </a:rPr>
                        <a:t>30</a:t>
                      </a:r>
                      <a:endParaRPr lang="en-US" sz="14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1F6FA"/>
                    </a:solidFill>
                  </a:tcPr>
                </a:tc>
                <a:extLst>
                  <a:ext uri="{0D108BD9-81ED-4DB2-BD59-A6C34878D82A}">
                    <a16:rowId xmlns:a16="http://schemas.microsoft.com/office/drawing/2014/main" val="10004"/>
                  </a:ext>
                </a:extLst>
              </a:tr>
            </a:tbl>
          </a:graphicData>
        </a:graphic>
      </p:graphicFrame>
      <p:sp>
        <p:nvSpPr>
          <p:cNvPr id="9" name="Text 6"/>
          <p:cNvSpPr txBox="1"/>
          <p:nvPr/>
        </p:nvSpPr>
        <p:spPr>
          <a:xfrm>
            <a:off x="548640" y="3794760"/>
            <a:ext cx="11091672" cy="320040"/>
          </a:xfrm>
          <a:prstGeom prst="rect">
            <a:avLst/>
          </a:prstGeom>
          <a:noFill/>
          <a:ln/>
        </p:spPr>
        <p:txBody>
          <a:bodyPr wrap="square" lIns="0" tIns="0" rIns="0" bIns="0" rtlCol="0" anchor="ctr"/>
          <a:lstStyle/>
          <a:p>
            <a:pPr marL="0" indent="0">
              <a:buNone/>
            </a:pPr>
            <a:r>
              <a:rPr lang="en-US" sz="1150" i="1" dirty="0">
                <a:solidFill>
                  <a:srgbClr val="5B6B7B"/>
                </a:solidFill>
                <a:latin typeface="Calibri" pitchFamily="34" charset="0"/>
                <a:ea typeface="Calibri" pitchFamily="34" charset="-122"/>
                <a:cs typeface="Calibri" pitchFamily="34" charset="-120"/>
              </a:rPr>
              <a:t>Test data only. Hybrid controls count toward every control type they perform, so LOE control counts add up to more than the in-scope total.</a:t>
            </a:r>
            <a:endParaRPr lang="en-US" sz="1150" dirty="0"/>
          </a:p>
        </p:txBody>
      </p:sp>
      <p:sp>
        <p:nvSpPr>
          <p:cNvPr id="10" name="Shape 7"/>
          <p:cNvSpPr/>
          <p:nvPr/>
        </p:nvSpPr>
        <p:spPr>
          <a:xfrm>
            <a:off x="548640" y="4251960"/>
            <a:ext cx="3520440" cy="1920240"/>
          </a:xfrm>
          <a:prstGeom prst="roundRect">
            <a:avLst>
              <a:gd name="adj" fmla="val 5714"/>
            </a:avLst>
          </a:prstGeom>
          <a:solidFill>
            <a:srgbClr val="E8F1F8"/>
          </a:solidFill>
          <a:ln w="9525">
            <a:solidFill>
              <a:srgbClr val="D5E0EA"/>
            </a:solidFill>
            <a:prstDash val="solid"/>
          </a:ln>
          <a:effectLst>
            <a:outerShdw blurRad="76200" dist="25400" dir="5400000" algn="bl" rotWithShape="0">
              <a:srgbClr val="000000">
                <a:alpha val="12000"/>
              </a:srgbClr>
            </a:outerShdw>
          </a:effectLst>
        </p:spPr>
        <p:txBody>
          <a:bodyPr/>
          <a:lstStyle/>
          <a:p>
            <a:endParaRPr lang="en-US"/>
          </a:p>
        </p:txBody>
      </p:sp>
      <p:sp>
        <p:nvSpPr>
          <p:cNvPr id="8" name="Text 8"/>
          <p:cNvSpPr txBox="1"/>
          <p:nvPr/>
        </p:nvSpPr>
        <p:spPr>
          <a:xfrm>
            <a:off x="777240" y="4389120"/>
            <a:ext cx="3063240" cy="365760"/>
          </a:xfrm>
          <a:prstGeom prst="rect">
            <a:avLst/>
          </a:prstGeom>
          <a:noFill/>
          <a:ln/>
        </p:spPr>
        <p:txBody>
          <a:bodyPr wrap="square" lIns="0" tIns="0" rIns="0" bIns="0" rtlCol="0" anchor="ctr"/>
          <a:lstStyle/>
          <a:p>
            <a:pPr marL="0" indent="0">
              <a:buNone/>
            </a:pPr>
            <a:r>
              <a:rPr lang="en-US" sz="1700" b="1" dirty="0">
                <a:solidFill>
                  <a:srgbClr val="1F4E79"/>
                </a:solidFill>
                <a:latin typeface="Calibri" pitchFamily="34" charset="0"/>
                <a:ea typeface="Calibri" pitchFamily="34" charset="-122"/>
                <a:cs typeface="Calibri" pitchFamily="34" charset="-120"/>
              </a:rPr>
              <a:t>Lowest Domains First</a:t>
            </a:r>
            <a:endParaRPr lang="en-US" sz="1700" dirty="0"/>
          </a:p>
        </p:txBody>
      </p:sp>
      <p:sp>
        <p:nvSpPr>
          <p:cNvPr id="12" name="Text 9"/>
          <p:cNvSpPr txBox="1"/>
          <p:nvPr/>
        </p:nvSpPr>
        <p:spPr>
          <a:xfrm>
            <a:off x="777240" y="4782312"/>
            <a:ext cx="3063240" cy="1280160"/>
          </a:xfrm>
          <a:prstGeom prst="rect">
            <a:avLst/>
          </a:prstGeom>
          <a:noFill/>
          <a:ln/>
        </p:spPr>
        <p:txBody>
          <a:bodyPr wrap="square" lIns="0" tIns="0" rIns="0" bIns="0" rtlCol="0" anchor="t"/>
          <a:lstStyle/>
          <a:p>
            <a:pPr marL="0" indent="0">
              <a:buNone/>
            </a:pPr>
            <a:r>
              <a:rPr lang="en-US" sz="1600" dirty="0">
                <a:solidFill>
                  <a:srgbClr val="1F2A37"/>
                </a:solidFill>
                <a:latin typeface="Calibri" pitchFamily="34" charset="0"/>
                <a:ea typeface="Calibri" pitchFamily="34" charset="-122"/>
                <a:cs typeface="Calibri" pitchFamily="34" charset="-120"/>
              </a:rPr>
              <a:t>DETECT (1.67) sits well below the 2.71 overall score: a clear priority.</a:t>
            </a:r>
            <a:endParaRPr lang="en-US" sz="1600" dirty="0"/>
          </a:p>
        </p:txBody>
      </p:sp>
      <p:sp>
        <p:nvSpPr>
          <p:cNvPr id="13" name="Shape 10"/>
          <p:cNvSpPr/>
          <p:nvPr/>
        </p:nvSpPr>
        <p:spPr>
          <a:xfrm>
            <a:off x="4334256" y="4251960"/>
            <a:ext cx="3520440" cy="1920240"/>
          </a:xfrm>
          <a:prstGeom prst="roundRect">
            <a:avLst>
              <a:gd name="adj" fmla="val 5714"/>
            </a:avLst>
          </a:prstGeom>
          <a:solidFill>
            <a:srgbClr val="E8F1F8"/>
          </a:solidFill>
          <a:ln w="9525">
            <a:solidFill>
              <a:srgbClr val="D5E0EA"/>
            </a:solidFill>
            <a:prstDash val="solid"/>
          </a:ln>
          <a:effectLst>
            <a:outerShdw blurRad="76200" dist="25400" dir="5400000" algn="bl" rotWithShape="0">
              <a:srgbClr val="000000">
                <a:alpha val="12000"/>
              </a:srgbClr>
            </a:outerShdw>
          </a:effectLst>
        </p:spPr>
        <p:txBody>
          <a:bodyPr/>
          <a:lstStyle/>
          <a:p>
            <a:endParaRPr lang="en-US"/>
          </a:p>
        </p:txBody>
      </p:sp>
      <p:sp>
        <p:nvSpPr>
          <p:cNvPr id="14" name="Text 11"/>
          <p:cNvSpPr txBox="1"/>
          <p:nvPr/>
        </p:nvSpPr>
        <p:spPr>
          <a:xfrm>
            <a:off x="4562856" y="4389120"/>
            <a:ext cx="3063240" cy="365760"/>
          </a:xfrm>
          <a:prstGeom prst="rect">
            <a:avLst/>
          </a:prstGeom>
          <a:noFill/>
          <a:ln/>
        </p:spPr>
        <p:txBody>
          <a:bodyPr wrap="square" lIns="0" tIns="0" rIns="0" bIns="0" rtlCol="0" anchor="ctr"/>
          <a:lstStyle/>
          <a:p>
            <a:pPr marL="0" indent="0">
              <a:buNone/>
            </a:pPr>
            <a:r>
              <a:rPr lang="en-US" sz="1700" b="1" dirty="0">
                <a:solidFill>
                  <a:srgbClr val="1F4E79"/>
                </a:solidFill>
                <a:latin typeface="Calibri" pitchFamily="34" charset="0"/>
                <a:ea typeface="Calibri" pitchFamily="34" charset="-122"/>
                <a:cs typeface="Calibri" pitchFamily="34" charset="-120"/>
              </a:rPr>
              <a:t>Bands Select Taskers</a:t>
            </a:r>
            <a:endParaRPr lang="en-US" sz="1700" dirty="0"/>
          </a:p>
        </p:txBody>
      </p:sp>
      <p:sp>
        <p:nvSpPr>
          <p:cNvPr id="15" name="Text 12"/>
          <p:cNvSpPr txBox="1"/>
          <p:nvPr/>
        </p:nvSpPr>
        <p:spPr>
          <a:xfrm>
            <a:off x="4562856" y="4782312"/>
            <a:ext cx="3063240" cy="1280160"/>
          </a:xfrm>
          <a:prstGeom prst="rect">
            <a:avLst/>
          </a:prstGeom>
          <a:noFill/>
          <a:ln/>
        </p:spPr>
        <p:txBody>
          <a:bodyPr wrap="square" lIns="0" tIns="0" rIns="0" bIns="0" rtlCol="0" anchor="t"/>
          <a:lstStyle/>
          <a:p>
            <a:pPr marL="0" indent="0">
              <a:buNone/>
            </a:pPr>
            <a:r>
              <a:rPr lang="en-US" sz="1600" dirty="0">
                <a:solidFill>
                  <a:srgbClr val="1F2A37"/>
                </a:solidFill>
                <a:latin typeface="Calibri" pitchFamily="34" charset="0"/>
                <a:ea typeface="Calibri" pitchFamily="34" charset="-122"/>
                <a:cs typeface="Calibri" pitchFamily="34" charset="-120"/>
              </a:rPr>
              <a:t>Each LOE average places you in a band of the Action Plan playbook.</a:t>
            </a:r>
            <a:endParaRPr lang="en-US" sz="1600" dirty="0"/>
          </a:p>
        </p:txBody>
      </p:sp>
      <p:sp>
        <p:nvSpPr>
          <p:cNvPr id="16" name="Shape 13"/>
          <p:cNvSpPr/>
          <p:nvPr/>
        </p:nvSpPr>
        <p:spPr>
          <a:xfrm>
            <a:off x="8119872" y="4251960"/>
            <a:ext cx="3520440" cy="1920240"/>
          </a:xfrm>
          <a:prstGeom prst="roundRect">
            <a:avLst>
              <a:gd name="adj" fmla="val 5714"/>
            </a:avLst>
          </a:prstGeom>
          <a:solidFill>
            <a:srgbClr val="E8F1F8"/>
          </a:solidFill>
          <a:ln w="9525">
            <a:solidFill>
              <a:srgbClr val="D5E0EA"/>
            </a:solidFill>
            <a:prstDash val="solid"/>
          </a:ln>
          <a:effectLst>
            <a:outerShdw blurRad="76200" dist="25400" dir="5400000" algn="bl" rotWithShape="0">
              <a:srgbClr val="000000">
                <a:alpha val="12000"/>
              </a:srgbClr>
            </a:outerShdw>
          </a:effectLst>
        </p:spPr>
        <p:txBody>
          <a:bodyPr/>
          <a:lstStyle/>
          <a:p>
            <a:endParaRPr lang="en-US"/>
          </a:p>
        </p:txBody>
      </p:sp>
      <p:sp>
        <p:nvSpPr>
          <p:cNvPr id="17" name="Text 14"/>
          <p:cNvSpPr txBox="1"/>
          <p:nvPr/>
        </p:nvSpPr>
        <p:spPr>
          <a:xfrm>
            <a:off x="8348472" y="4389120"/>
            <a:ext cx="3063240" cy="365760"/>
          </a:xfrm>
          <a:prstGeom prst="rect">
            <a:avLst/>
          </a:prstGeom>
          <a:noFill/>
          <a:ln/>
        </p:spPr>
        <p:txBody>
          <a:bodyPr wrap="square" lIns="0" tIns="0" rIns="0" bIns="0" rtlCol="0" anchor="ctr"/>
          <a:lstStyle/>
          <a:p>
            <a:pPr marL="0" indent="0">
              <a:buNone/>
            </a:pPr>
            <a:r>
              <a:rPr lang="en-US" sz="1700" b="1" dirty="0">
                <a:solidFill>
                  <a:srgbClr val="1F4E79"/>
                </a:solidFill>
                <a:latin typeface="Calibri" pitchFamily="34" charset="0"/>
                <a:ea typeface="Calibri" pitchFamily="34" charset="-122"/>
                <a:cs typeface="Calibri" pitchFamily="34" charset="-120"/>
              </a:rPr>
              <a:t>POAM Closes the Loop</a:t>
            </a:r>
            <a:endParaRPr lang="en-US" sz="1700" dirty="0"/>
          </a:p>
        </p:txBody>
      </p:sp>
      <p:sp>
        <p:nvSpPr>
          <p:cNvPr id="18" name="Text 15"/>
          <p:cNvSpPr txBox="1"/>
          <p:nvPr/>
        </p:nvSpPr>
        <p:spPr>
          <a:xfrm>
            <a:off x="8348472" y="4782312"/>
            <a:ext cx="3063240" cy="1280160"/>
          </a:xfrm>
          <a:prstGeom prst="rect">
            <a:avLst/>
          </a:prstGeom>
          <a:noFill/>
          <a:ln/>
        </p:spPr>
        <p:txBody>
          <a:bodyPr wrap="square" lIns="0" tIns="0" rIns="0" bIns="0" rtlCol="0" anchor="t"/>
          <a:lstStyle/>
          <a:p>
            <a:pPr marL="0" indent="0">
              <a:buNone/>
            </a:pPr>
            <a:r>
              <a:rPr lang="en-US" sz="1600" dirty="0">
                <a:solidFill>
                  <a:srgbClr val="1F2A37"/>
                </a:solidFill>
                <a:latin typeface="Calibri" pitchFamily="34" charset="0"/>
                <a:ea typeface="Calibri" pitchFamily="34" charset="-122"/>
                <a:cs typeface="Calibri" pitchFamily="34" charset="-120"/>
              </a:rPr>
              <a:t>Overdue POAM items measure risk identified but not yet closed.</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AFC"/>
        </a:solidFill>
        <a:effectLst/>
      </p:bgPr>
    </p:bg>
    <p:spTree>
      <p:nvGrpSpPr>
        <p:cNvPr id="1" name=""/>
        <p:cNvGrpSpPr/>
        <p:nvPr/>
      </p:nvGrpSpPr>
      <p:grpSpPr>
        <a:xfrm>
          <a:off x="0" y="0"/>
          <a:ext cx="0" cy="0"/>
          <a:chOff x="0" y="0"/>
          <a:chExt cx="0" cy="0"/>
        </a:xfrm>
      </p:grpSpPr>
      <p:sp>
        <p:nvSpPr>
          <p:cNvPr id="2" name="Shape 0"/>
          <p:cNvSpPr/>
          <p:nvPr/>
        </p:nvSpPr>
        <p:spPr>
          <a:xfrm>
            <a:off x="0" y="0"/>
            <a:ext cx="12188952" cy="914400"/>
          </a:xfrm>
          <a:prstGeom prst="rect">
            <a:avLst/>
          </a:prstGeom>
          <a:solidFill>
            <a:srgbClr val="1F4E79"/>
          </a:solidFill>
          <a:ln/>
        </p:spPr>
        <p:txBody>
          <a:bodyPr/>
          <a:lstStyle/>
          <a:p>
            <a:endParaRPr lang="en-US"/>
          </a:p>
        </p:txBody>
      </p:sp>
      <p:sp>
        <p:nvSpPr>
          <p:cNvPr id="3" name="Text 1"/>
          <p:cNvSpPr txBox="1"/>
          <p:nvPr/>
        </p:nvSpPr>
        <p:spPr>
          <a:xfrm>
            <a:off x="548640" y="109728"/>
            <a:ext cx="9326880" cy="694944"/>
          </a:xfrm>
          <a:prstGeom prst="rect">
            <a:avLst/>
          </a:prstGeom>
          <a:noFill/>
          <a:ln/>
        </p:spPr>
        <p:txBody>
          <a:bodyPr wrap="square" lIns="0" tIns="0" rIns="0" bIns="0" rtlCol="0" anchor="ctr"/>
          <a:lstStyle/>
          <a:p>
            <a:pPr marL="0" indent="0">
              <a:buNone/>
            </a:pPr>
            <a:r>
              <a:rPr lang="en-US" sz="3000" b="1" dirty="0">
                <a:solidFill>
                  <a:srgbClr val="FFFFFF"/>
                </a:solidFill>
                <a:latin typeface="Calibri" pitchFamily="34" charset="0"/>
                <a:ea typeface="Calibri" pitchFamily="34" charset="-122"/>
                <a:cs typeface="Calibri" pitchFamily="34" charset="-120"/>
              </a:rPr>
              <a:t>Review Gaps and Select Strategies</a:t>
            </a:r>
            <a:endParaRPr lang="en-US" sz="3000" dirty="0"/>
          </a:p>
        </p:txBody>
      </p:sp>
      <p:sp>
        <p:nvSpPr>
          <p:cNvPr id="4" name="Text 2"/>
          <p:cNvSpPr txBox="1"/>
          <p:nvPr/>
        </p:nvSpPr>
        <p:spPr>
          <a:xfrm>
            <a:off x="9966960" y="109728"/>
            <a:ext cx="1691640" cy="694944"/>
          </a:xfrm>
          <a:prstGeom prst="rect">
            <a:avLst/>
          </a:prstGeom>
          <a:noFill/>
          <a:ln/>
        </p:spPr>
        <p:txBody>
          <a:bodyPr wrap="square" lIns="0" tIns="0" rIns="0" bIns="0" rtlCol="0" anchor="ctr"/>
          <a:lstStyle/>
          <a:p>
            <a:pPr marL="0" indent="0" algn="r">
              <a:buNone/>
            </a:pPr>
            <a:r>
              <a:rPr lang="en-US" sz="1300" b="1" dirty="0">
                <a:solidFill>
                  <a:srgbClr val="FFFFFF"/>
                </a:solidFill>
                <a:latin typeface="Calibri" pitchFamily="34" charset="0"/>
                <a:ea typeface="Calibri" pitchFamily="34" charset="-122"/>
                <a:cs typeface="Calibri" pitchFamily="34" charset="-120"/>
              </a:rPr>
              <a:t>Bay Area UASI</a:t>
            </a:r>
            <a:endParaRPr lang="en-US" sz="1300" dirty="0"/>
          </a:p>
        </p:txBody>
      </p:sp>
      <p:sp>
        <p:nvSpPr>
          <p:cNvPr id="5" name="Text 3"/>
          <p:cNvSpPr txBox="1"/>
          <p:nvPr/>
        </p:nvSpPr>
        <p:spPr>
          <a:xfrm>
            <a:off x="548640" y="1051560"/>
            <a:ext cx="11064240" cy="411480"/>
          </a:xfrm>
          <a:prstGeom prst="rect">
            <a:avLst/>
          </a:prstGeom>
          <a:noFill/>
          <a:ln/>
        </p:spPr>
        <p:txBody>
          <a:bodyPr wrap="square" lIns="0" tIns="0" rIns="0" bIns="0" rtlCol="0" anchor="ctr"/>
          <a:lstStyle/>
          <a:p>
            <a:pPr marL="0" indent="0">
              <a:buNone/>
            </a:pPr>
            <a:r>
              <a:rPr lang="en-US" sz="1500" i="1" dirty="0">
                <a:solidFill>
                  <a:srgbClr val="5B6B7B"/>
                </a:solidFill>
                <a:latin typeface="Calibri" pitchFamily="34" charset="0"/>
                <a:ea typeface="Calibri" pitchFamily="34" charset="-122"/>
                <a:cs typeface="Calibri" pitchFamily="34" charset="-120"/>
              </a:rPr>
              <a:t>RAICF Sections 2 and 3 are organized by the same four control types as your Dashboard</a:t>
            </a:r>
            <a:endParaRPr lang="en-US" sz="1500" dirty="0"/>
          </a:p>
        </p:txBody>
      </p:sp>
      <p:sp>
        <p:nvSpPr>
          <p:cNvPr id="6" name="Text 4"/>
          <p:cNvSpPr txBox="1"/>
          <p:nvPr/>
        </p:nvSpPr>
        <p:spPr>
          <a:xfrm>
            <a:off x="548640" y="6400800"/>
            <a:ext cx="10241280" cy="274320"/>
          </a:xfrm>
          <a:prstGeom prst="rect">
            <a:avLst/>
          </a:prstGeom>
          <a:noFill/>
          <a:ln/>
        </p:spPr>
        <p:txBody>
          <a:bodyPr wrap="square" lIns="0" tIns="0" rIns="0" bIns="0" rtlCol="0" anchor="ctr"/>
          <a:lstStyle/>
          <a:p>
            <a:pPr marL="0" indent="0">
              <a:buNone/>
            </a:pPr>
            <a:r>
              <a:rPr lang="en-US" sz="1000" dirty="0">
                <a:solidFill>
                  <a:srgbClr val="5B6B7B"/>
                </a:solidFill>
                <a:latin typeface="Calibri" pitchFamily="34" charset="0"/>
                <a:ea typeface="Calibri" pitchFamily="34" charset="-122"/>
                <a:cs typeface="Calibri" pitchFamily="34" charset="-120"/>
              </a:rPr>
              <a:t>A self-improvement process, not a formal audit, inspection, or compliance review.</a:t>
            </a:r>
            <a:endParaRPr lang="en-US" sz="1000" dirty="0"/>
          </a:p>
        </p:txBody>
      </p:sp>
      <p:sp>
        <p:nvSpPr>
          <p:cNvPr id="7" name="Text 5"/>
          <p:cNvSpPr txBox="1"/>
          <p:nvPr/>
        </p:nvSpPr>
        <p:spPr>
          <a:xfrm>
            <a:off x="10972800" y="6400800"/>
            <a:ext cx="685800" cy="274320"/>
          </a:xfrm>
          <a:prstGeom prst="rect">
            <a:avLst/>
          </a:prstGeom>
          <a:noFill/>
          <a:ln/>
        </p:spPr>
        <p:txBody>
          <a:bodyPr wrap="square" lIns="0" tIns="0" rIns="0" bIns="0" rtlCol="0" anchor="ctr"/>
          <a:lstStyle/>
          <a:p>
            <a:pPr marL="0" indent="0" algn="r">
              <a:buNone/>
            </a:pPr>
            <a:r>
              <a:rPr lang="en-US" sz="1000" dirty="0">
                <a:solidFill>
                  <a:srgbClr val="5B6B7B"/>
                </a:solidFill>
                <a:latin typeface="Calibri" pitchFamily="34" charset="0"/>
                <a:ea typeface="Calibri" pitchFamily="34" charset="-122"/>
                <a:cs typeface="Calibri" pitchFamily="34" charset="-120"/>
              </a:rPr>
              <a:t>11</a:t>
            </a:r>
            <a:endParaRPr lang="en-US" sz="10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548640" y="1645920"/>
          <a:ext cx="11091672" cy="3886200"/>
        </p:xfrm>
        <a:graphic>
          <a:graphicData uri="http://schemas.openxmlformats.org/drawingml/2006/table">
            <a:tbl>
              <a:tblPr/>
              <a:tblGrid>
                <a:gridCol w="2103120">
                  <a:extLst>
                    <a:ext uri="{9D8B030D-6E8A-4147-A177-3AD203B41FA5}">
                      <a16:colId xmlns:a16="http://schemas.microsoft.com/office/drawing/2014/main" val="20000"/>
                    </a:ext>
                  </a:extLst>
                </a:gridCol>
                <a:gridCol w="4846320">
                  <a:extLst>
                    <a:ext uri="{9D8B030D-6E8A-4147-A177-3AD203B41FA5}">
                      <a16:colId xmlns:a16="http://schemas.microsoft.com/office/drawing/2014/main" val="20001"/>
                    </a:ext>
                  </a:extLst>
                </a:gridCol>
                <a:gridCol w="4142232">
                  <a:extLst>
                    <a:ext uri="{9D8B030D-6E8A-4147-A177-3AD203B41FA5}">
                      <a16:colId xmlns:a16="http://schemas.microsoft.com/office/drawing/2014/main" val="20002"/>
                    </a:ext>
                  </a:extLst>
                </a:gridCol>
              </a:tblGrid>
              <a:tr h="777240">
                <a:tc>
                  <a:txBody>
                    <a:bodyPr/>
                    <a:lstStyle/>
                    <a:p>
                      <a:pPr marL="0" indent="0">
                        <a:buNone/>
                      </a:pPr>
                      <a:r>
                        <a:rPr lang="en-US" sz="1300" b="1" dirty="0">
                          <a:solidFill>
                            <a:srgbClr val="FFFFFF"/>
                          </a:solidFill>
                          <a:latin typeface="Calibri" pitchFamily="34" charset="0"/>
                          <a:ea typeface="Calibri" pitchFamily="34" charset="-122"/>
                          <a:cs typeface="Calibri" pitchFamily="34" charset="-120"/>
                        </a:rPr>
                        <a:t>Control Type</a:t>
                      </a:r>
                      <a:endParaRPr lang="en-US" sz="13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1F4E79"/>
                    </a:solidFill>
                  </a:tcPr>
                </a:tc>
                <a:tc>
                  <a:txBody>
                    <a:bodyPr/>
                    <a:lstStyle/>
                    <a:p>
                      <a:pPr marL="0" indent="0">
                        <a:buNone/>
                      </a:pPr>
                      <a:r>
                        <a:rPr lang="en-US" sz="1300" b="1" dirty="0">
                          <a:solidFill>
                            <a:srgbClr val="FFFFFF"/>
                          </a:solidFill>
                          <a:latin typeface="Calibri" pitchFamily="34" charset="0"/>
                          <a:ea typeface="Calibri" pitchFamily="34" charset="-122"/>
                          <a:cs typeface="Calibri" pitchFamily="34" charset="-120"/>
                        </a:rPr>
                        <a:t>Regional Priority Outcome</a:t>
                      </a:r>
                      <a:endParaRPr lang="en-US" sz="13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1F4E79"/>
                    </a:solidFill>
                  </a:tcPr>
                </a:tc>
                <a:tc>
                  <a:txBody>
                    <a:bodyPr/>
                    <a:lstStyle/>
                    <a:p>
                      <a:pPr marL="0" indent="0">
                        <a:buNone/>
                      </a:pPr>
                      <a:r>
                        <a:rPr lang="en-US" sz="1300" b="1" dirty="0">
                          <a:solidFill>
                            <a:srgbClr val="FFFFFF"/>
                          </a:solidFill>
                          <a:latin typeface="Calibri" pitchFamily="34" charset="0"/>
                          <a:ea typeface="Calibri" pitchFamily="34" charset="-122"/>
                          <a:cs typeface="Calibri" pitchFamily="34" charset="-120"/>
                        </a:rPr>
                        <a:t>Evidence of Progress</a:t>
                      </a:r>
                      <a:endParaRPr lang="en-US" sz="13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1F4E79"/>
                    </a:solidFill>
                  </a:tcPr>
                </a:tc>
                <a:extLst>
                  <a:ext uri="{0D108BD9-81ED-4DB2-BD59-A6C34878D82A}">
                    <a16:rowId xmlns:a16="http://schemas.microsoft.com/office/drawing/2014/main" val="10000"/>
                  </a:ext>
                </a:extLst>
              </a:tr>
              <a:tr h="777240">
                <a:tc>
                  <a:txBody>
                    <a:bodyPr/>
                    <a:lstStyle/>
                    <a:p>
                      <a:pPr marL="0" indent="0">
                        <a:buNone/>
                      </a:pPr>
                      <a:r>
                        <a:rPr lang="en-US" sz="1300" b="1" dirty="0">
                          <a:solidFill>
                            <a:srgbClr val="1F2A37"/>
                          </a:solidFill>
                          <a:latin typeface="Calibri" pitchFamily="34" charset="0"/>
                          <a:ea typeface="Calibri" pitchFamily="34" charset="-122"/>
                          <a:cs typeface="Calibri" pitchFamily="34" charset="-120"/>
                        </a:rPr>
                        <a:t>Directive</a:t>
                      </a:r>
                      <a:endParaRPr lang="en-US" sz="13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300" dirty="0">
                          <a:solidFill>
                            <a:srgbClr val="1F2A37"/>
                          </a:solidFill>
                          <a:latin typeface="Calibri" pitchFamily="34" charset="0"/>
                          <a:ea typeface="Calibri" pitchFamily="34" charset="-122"/>
                          <a:cs typeface="Calibri" pitchFamily="34" charset="-120"/>
                        </a:rPr>
                        <a:t>AI tools have accountable owners, defined purposes, risk decisions, supplier expectations, and documented review responsibilities.</a:t>
                      </a:r>
                      <a:endParaRPr lang="en-US" sz="13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300" dirty="0">
                          <a:solidFill>
                            <a:srgbClr val="1F2A37"/>
                          </a:solidFill>
                          <a:latin typeface="Calibri" pitchFamily="34" charset="0"/>
                          <a:ea typeface="Calibri" pitchFamily="34" charset="-122"/>
                          <a:cs typeface="Calibri" pitchFamily="34" charset="-120"/>
                        </a:rPr>
                        <a:t>Current records; approved requirements; assigned ownership; action plans tied to control IDs.</a:t>
                      </a:r>
                      <a:endParaRPr lang="en-US" sz="13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777240">
                <a:tc>
                  <a:txBody>
                    <a:bodyPr/>
                    <a:lstStyle/>
                    <a:p>
                      <a:pPr marL="0" indent="0">
                        <a:buNone/>
                      </a:pPr>
                      <a:r>
                        <a:rPr lang="en-US" sz="1300" b="1" dirty="0">
                          <a:solidFill>
                            <a:srgbClr val="1F2A37"/>
                          </a:solidFill>
                          <a:latin typeface="Calibri" pitchFamily="34" charset="0"/>
                          <a:ea typeface="Calibri" pitchFamily="34" charset="-122"/>
                          <a:cs typeface="Calibri" pitchFamily="34" charset="-120"/>
                        </a:rPr>
                        <a:t>Preventive</a:t>
                      </a:r>
                      <a:endParaRPr lang="en-US" sz="13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1F6FA"/>
                    </a:solidFill>
                  </a:tcPr>
                </a:tc>
                <a:tc>
                  <a:txBody>
                    <a:bodyPr/>
                    <a:lstStyle/>
                    <a:p>
                      <a:pPr marL="0" indent="0">
                        <a:buNone/>
                      </a:pPr>
                      <a:r>
                        <a:rPr lang="en-US" sz="1300" dirty="0">
                          <a:solidFill>
                            <a:srgbClr val="1F2A37"/>
                          </a:solidFill>
                          <a:latin typeface="Calibri" pitchFamily="34" charset="0"/>
                          <a:ea typeface="Calibri" pitchFamily="34" charset="-122"/>
                          <a:cs typeface="Calibri" pitchFamily="34" charset="-120"/>
                        </a:rPr>
                        <a:t>Data, identities, models, applications, interfaces, configurations, and suppliers are protected in proportion to risk.</a:t>
                      </a:r>
                      <a:endParaRPr lang="en-US" sz="13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1F6FA"/>
                    </a:solidFill>
                  </a:tcPr>
                </a:tc>
                <a:tc>
                  <a:txBody>
                    <a:bodyPr/>
                    <a:lstStyle/>
                    <a:p>
                      <a:pPr marL="0" indent="0">
                        <a:buNone/>
                      </a:pPr>
                      <a:r>
                        <a:rPr lang="en-US" sz="1300" dirty="0">
                          <a:solidFill>
                            <a:srgbClr val="1F2A37"/>
                          </a:solidFill>
                          <a:latin typeface="Calibri" pitchFamily="34" charset="0"/>
                          <a:ea typeface="Calibri" pitchFamily="34" charset="-122"/>
                          <a:cs typeface="Calibri" pitchFamily="34" charset="-120"/>
                        </a:rPr>
                        <a:t>Test results; access reviews; configuration evidence; contract terms; closed findings.</a:t>
                      </a:r>
                      <a:endParaRPr lang="en-US" sz="13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1F6FA"/>
                    </a:solidFill>
                  </a:tcPr>
                </a:tc>
                <a:extLst>
                  <a:ext uri="{0D108BD9-81ED-4DB2-BD59-A6C34878D82A}">
                    <a16:rowId xmlns:a16="http://schemas.microsoft.com/office/drawing/2014/main" val="10002"/>
                  </a:ext>
                </a:extLst>
              </a:tr>
              <a:tr h="777240">
                <a:tc>
                  <a:txBody>
                    <a:bodyPr/>
                    <a:lstStyle/>
                    <a:p>
                      <a:pPr marL="0" indent="0">
                        <a:buNone/>
                      </a:pPr>
                      <a:r>
                        <a:rPr lang="en-US" sz="1300" b="1" dirty="0">
                          <a:solidFill>
                            <a:srgbClr val="1F2A37"/>
                          </a:solidFill>
                          <a:latin typeface="Calibri" pitchFamily="34" charset="0"/>
                          <a:ea typeface="Calibri" pitchFamily="34" charset="-122"/>
                          <a:cs typeface="Calibri" pitchFamily="34" charset="-120"/>
                        </a:rPr>
                        <a:t>Detective</a:t>
                      </a:r>
                      <a:endParaRPr lang="en-US" sz="13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300" dirty="0">
                          <a:solidFill>
                            <a:srgbClr val="1F2A37"/>
                          </a:solidFill>
                          <a:latin typeface="Calibri" pitchFamily="34" charset="0"/>
                          <a:ea typeface="Calibri" pitchFamily="34" charset="-122"/>
                          <a:cs typeface="Calibri" pitchFamily="34" charset="-120"/>
                        </a:rPr>
                        <a:t>Important access, use, changes, degradation, misuse, and security events can be observed, reviewed, and escalated.</a:t>
                      </a:r>
                      <a:endParaRPr lang="en-US" sz="13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300" dirty="0">
                          <a:solidFill>
                            <a:srgbClr val="1F2A37"/>
                          </a:solidFill>
                          <a:latin typeface="Calibri" pitchFamily="34" charset="0"/>
                          <a:ea typeface="Calibri" pitchFamily="34" charset="-122"/>
                          <a:cs typeface="Calibri" pitchFamily="34" charset="-120"/>
                        </a:rPr>
                        <a:t>Log coverage; alert and review records; tested detections; monitoring and drift results.</a:t>
                      </a:r>
                      <a:endParaRPr lang="en-US" sz="13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777240">
                <a:tc>
                  <a:txBody>
                    <a:bodyPr/>
                    <a:lstStyle/>
                    <a:p>
                      <a:pPr marL="0" indent="0">
                        <a:buNone/>
                      </a:pPr>
                      <a:r>
                        <a:rPr lang="en-US" sz="1300" b="1" dirty="0">
                          <a:solidFill>
                            <a:srgbClr val="1F2A37"/>
                          </a:solidFill>
                          <a:latin typeface="Calibri" pitchFamily="34" charset="0"/>
                          <a:ea typeface="Calibri" pitchFamily="34" charset="-122"/>
                          <a:cs typeface="Calibri" pitchFamily="34" charset="-120"/>
                        </a:rPr>
                        <a:t>Corrective / Responsive</a:t>
                      </a:r>
                      <a:endParaRPr lang="en-US" sz="13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1F6FA"/>
                    </a:solidFill>
                  </a:tcPr>
                </a:tc>
                <a:tc>
                  <a:txBody>
                    <a:bodyPr/>
                    <a:lstStyle/>
                    <a:p>
                      <a:pPr marL="0" indent="0">
                        <a:buNone/>
                      </a:pPr>
                      <a:r>
                        <a:rPr lang="en-US" sz="1300" dirty="0">
                          <a:solidFill>
                            <a:srgbClr val="1F2A37"/>
                          </a:solidFill>
                          <a:latin typeface="Calibri" pitchFamily="34" charset="0"/>
                          <a:ea typeface="Calibri" pitchFamily="34" charset="-122"/>
                          <a:cs typeface="Calibri" pitchFamily="34" charset="-120"/>
                        </a:rPr>
                        <a:t>Jurisdictions can report, contain, coordinate, communicate, restore, continue, and improve after AI-related incidents.</a:t>
                      </a:r>
                      <a:endParaRPr lang="en-US" sz="13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1F6FA"/>
                    </a:solidFill>
                  </a:tcPr>
                </a:tc>
                <a:tc>
                  <a:txBody>
                    <a:bodyPr/>
                    <a:lstStyle/>
                    <a:p>
                      <a:pPr marL="0" indent="0">
                        <a:buNone/>
                      </a:pPr>
                      <a:r>
                        <a:rPr lang="en-US" sz="1300" dirty="0">
                          <a:solidFill>
                            <a:srgbClr val="1F2A37"/>
                          </a:solidFill>
                          <a:latin typeface="Calibri" pitchFamily="34" charset="0"/>
                          <a:ea typeface="Calibri" pitchFamily="34" charset="-122"/>
                          <a:cs typeface="Calibri" pitchFamily="34" charset="-120"/>
                        </a:rPr>
                        <a:t>Exercise results; tested disablement or alternate process; incident records; corrective actions closed.</a:t>
                      </a:r>
                      <a:endParaRPr lang="en-US" sz="13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1F6FA"/>
                    </a:solidFill>
                  </a:tcPr>
                </a:tc>
                <a:extLst>
                  <a:ext uri="{0D108BD9-81ED-4DB2-BD59-A6C34878D82A}">
                    <a16:rowId xmlns:a16="http://schemas.microsoft.com/office/drawing/2014/main" val="10004"/>
                  </a:ext>
                </a:extLst>
              </a:tr>
            </a:tbl>
          </a:graphicData>
        </a:graphic>
      </p:graphicFrame>
      <p:sp>
        <p:nvSpPr>
          <p:cNvPr id="9" name="Text 6"/>
          <p:cNvSpPr txBox="1"/>
          <p:nvPr/>
        </p:nvSpPr>
        <p:spPr>
          <a:xfrm>
            <a:off x="548640" y="5623560"/>
            <a:ext cx="11091672" cy="640080"/>
          </a:xfrm>
          <a:prstGeom prst="rect">
            <a:avLst/>
          </a:prstGeom>
          <a:noFill/>
          <a:ln/>
        </p:spPr>
        <p:txBody>
          <a:bodyPr wrap="square" lIns="0" tIns="0" rIns="0" bIns="0" rtlCol="0" anchor="ctr"/>
          <a:lstStyle/>
          <a:p>
            <a:pPr marL="0" indent="0">
              <a:buNone/>
            </a:pPr>
            <a:r>
              <a:rPr lang="en-US" sz="1500" i="1" dirty="0">
                <a:solidFill>
                  <a:srgbClr val="1F4E79"/>
                </a:solidFill>
                <a:latin typeface="Calibri" pitchFamily="34" charset="0"/>
                <a:ea typeface="Calibri" pitchFamily="34" charset="-122"/>
                <a:cs typeface="Calibri" pitchFamily="34" charset="-120"/>
              </a:rPr>
              <a:t>Not every common gap applies to you. Focus on gaps supported by your own results, operating environment, and risk priorities, and pick strategies that fit your maturity and resources.</a:t>
            </a:r>
            <a:endParaRPr lang="en-US"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AFC"/>
        </a:solidFill>
        <a:effectLst/>
      </p:bgPr>
    </p:bg>
    <p:spTree>
      <p:nvGrpSpPr>
        <p:cNvPr id="1" name=""/>
        <p:cNvGrpSpPr/>
        <p:nvPr/>
      </p:nvGrpSpPr>
      <p:grpSpPr>
        <a:xfrm>
          <a:off x="0" y="0"/>
          <a:ext cx="0" cy="0"/>
          <a:chOff x="0" y="0"/>
          <a:chExt cx="0" cy="0"/>
        </a:xfrm>
      </p:grpSpPr>
      <p:sp>
        <p:nvSpPr>
          <p:cNvPr id="2" name="Shape 0"/>
          <p:cNvSpPr/>
          <p:nvPr/>
        </p:nvSpPr>
        <p:spPr>
          <a:xfrm>
            <a:off x="0" y="0"/>
            <a:ext cx="12188952" cy="914400"/>
          </a:xfrm>
          <a:prstGeom prst="rect">
            <a:avLst/>
          </a:prstGeom>
          <a:solidFill>
            <a:srgbClr val="1F4E79"/>
          </a:solidFill>
          <a:ln/>
        </p:spPr>
        <p:txBody>
          <a:bodyPr/>
          <a:lstStyle/>
          <a:p>
            <a:endParaRPr lang="en-US"/>
          </a:p>
        </p:txBody>
      </p:sp>
      <p:sp>
        <p:nvSpPr>
          <p:cNvPr id="3" name="Text 1"/>
          <p:cNvSpPr txBox="1"/>
          <p:nvPr/>
        </p:nvSpPr>
        <p:spPr>
          <a:xfrm>
            <a:off x="548640" y="109728"/>
            <a:ext cx="9326880" cy="694944"/>
          </a:xfrm>
          <a:prstGeom prst="rect">
            <a:avLst/>
          </a:prstGeom>
          <a:noFill/>
          <a:ln/>
        </p:spPr>
        <p:txBody>
          <a:bodyPr wrap="square" lIns="0" tIns="0" rIns="0" bIns="0" rtlCol="0" anchor="ctr"/>
          <a:lstStyle/>
          <a:p>
            <a:pPr marL="0" indent="0">
              <a:buNone/>
            </a:pPr>
            <a:r>
              <a:rPr lang="en-US" sz="3000" b="1" dirty="0">
                <a:solidFill>
                  <a:srgbClr val="FFFFFF"/>
                </a:solidFill>
                <a:latin typeface="Calibri" pitchFamily="34" charset="0"/>
                <a:ea typeface="Calibri" pitchFamily="34" charset="-122"/>
                <a:cs typeface="Calibri" pitchFamily="34" charset="-120"/>
              </a:rPr>
              <a:t>Building the 90-Day Action Plan</a:t>
            </a:r>
            <a:endParaRPr lang="en-US" sz="3000" dirty="0"/>
          </a:p>
        </p:txBody>
      </p:sp>
      <p:sp>
        <p:nvSpPr>
          <p:cNvPr id="4" name="Text 2"/>
          <p:cNvSpPr txBox="1"/>
          <p:nvPr/>
        </p:nvSpPr>
        <p:spPr>
          <a:xfrm>
            <a:off x="9966960" y="109728"/>
            <a:ext cx="1691640" cy="694944"/>
          </a:xfrm>
          <a:prstGeom prst="rect">
            <a:avLst/>
          </a:prstGeom>
          <a:noFill/>
          <a:ln/>
        </p:spPr>
        <p:txBody>
          <a:bodyPr wrap="square" lIns="0" tIns="0" rIns="0" bIns="0" rtlCol="0" anchor="ctr"/>
          <a:lstStyle/>
          <a:p>
            <a:pPr marL="0" indent="0" algn="r">
              <a:buNone/>
            </a:pPr>
            <a:r>
              <a:rPr lang="en-US" sz="1300" b="1" dirty="0">
                <a:solidFill>
                  <a:srgbClr val="FFFFFF"/>
                </a:solidFill>
                <a:latin typeface="Calibri" pitchFamily="34" charset="0"/>
                <a:ea typeface="Calibri" pitchFamily="34" charset="-122"/>
                <a:cs typeface="Calibri" pitchFamily="34" charset="-120"/>
              </a:rPr>
              <a:t>Bay Area UASI</a:t>
            </a:r>
            <a:endParaRPr lang="en-US" sz="1300" dirty="0"/>
          </a:p>
        </p:txBody>
      </p:sp>
      <p:sp>
        <p:nvSpPr>
          <p:cNvPr id="5" name="Text 3"/>
          <p:cNvSpPr txBox="1"/>
          <p:nvPr/>
        </p:nvSpPr>
        <p:spPr>
          <a:xfrm>
            <a:off x="548640" y="1051560"/>
            <a:ext cx="11064240" cy="411480"/>
          </a:xfrm>
          <a:prstGeom prst="rect">
            <a:avLst/>
          </a:prstGeom>
          <a:noFill/>
          <a:ln/>
        </p:spPr>
        <p:txBody>
          <a:bodyPr wrap="square" lIns="0" tIns="0" rIns="0" bIns="0" rtlCol="0" anchor="ctr"/>
          <a:lstStyle/>
          <a:p>
            <a:pPr marL="0" indent="0">
              <a:buNone/>
            </a:pPr>
            <a:r>
              <a:rPr lang="en-US" sz="1500" i="1" dirty="0">
                <a:solidFill>
                  <a:srgbClr val="5B6B7B"/>
                </a:solidFill>
                <a:latin typeface="Calibri" pitchFamily="34" charset="0"/>
                <a:ea typeface="Calibri" pitchFamily="34" charset="-122"/>
                <a:cs typeface="Calibri" pitchFamily="34" charset="-120"/>
              </a:rPr>
              <a:t>Four Lines of Effort x five maturity bands, ten taskers in each</a:t>
            </a:r>
            <a:endParaRPr lang="en-US" sz="1500" dirty="0"/>
          </a:p>
        </p:txBody>
      </p:sp>
      <p:sp>
        <p:nvSpPr>
          <p:cNvPr id="6" name="Text 4"/>
          <p:cNvSpPr txBox="1"/>
          <p:nvPr/>
        </p:nvSpPr>
        <p:spPr>
          <a:xfrm>
            <a:off x="548640" y="6400800"/>
            <a:ext cx="10241280" cy="274320"/>
          </a:xfrm>
          <a:prstGeom prst="rect">
            <a:avLst/>
          </a:prstGeom>
          <a:noFill/>
          <a:ln/>
        </p:spPr>
        <p:txBody>
          <a:bodyPr wrap="square" lIns="0" tIns="0" rIns="0" bIns="0" rtlCol="0" anchor="ctr"/>
          <a:lstStyle/>
          <a:p>
            <a:pPr marL="0" indent="0">
              <a:buNone/>
            </a:pPr>
            <a:r>
              <a:rPr lang="en-US" sz="1000" dirty="0">
                <a:solidFill>
                  <a:srgbClr val="5B6B7B"/>
                </a:solidFill>
                <a:latin typeface="Calibri" pitchFamily="34" charset="0"/>
                <a:ea typeface="Calibri" pitchFamily="34" charset="-122"/>
                <a:cs typeface="Calibri" pitchFamily="34" charset="-120"/>
              </a:rPr>
              <a:t>A self-improvement process, not a formal audit, inspection, or compliance review.</a:t>
            </a:r>
            <a:endParaRPr lang="en-US" sz="1000" dirty="0"/>
          </a:p>
        </p:txBody>
      </p:sp>
      <p:sp>
        <p:nvSpPr>
          <p:cNvPr id="7" name="Text 5"/>
          <p:cNvSpPr txBox="1"/>
          <p:nvPr/>
        </p:nvSpPr>
        <p:spPr>
          <a:xfrm>
            <a:off x="10972800" y="6400800"/>
            <a:ext cx="685800" cy="274320"/>
          </a:xfrm>
          <a:prstGeom prst="rect">
            <a:avLst/>
          </a:prstGeom>
          <a:noFill/>
          <a:ln/>
        </p:spPr>
        <p:txBody>
          <a:bodyPr wrap="square" lIns="0" tIns="0" rIns="0" bIns="0" rtlCol="0" anchor="ctr"/>
          <a:lstStyle/>
          <a:p>
            <a:pPr marL="0" indent="0" algn="r">
              <a:buNone/>
            </a:pPr>
            <a:r>
              <a:rPr lang="en-US" sz="1000" dirty="0">
                <a:solidFill>
                  <a:srgbClr val="5B6B7B"/>
                </a:solidFill>
                <a:latin typeface="Calibri" pitchFamily="34" charset="0"/>
                <a:ea typeface="Calibri" pitchFamily="34" charset="-122"/>
                <a:cs typeface="Calibri" pitchFamily="34" charset="-120"/>
              </a:rPr>
              <a:t>12</a:t>
            </a:r>
            <a:endParaRPr lang="en-US" sz="1000" dirty="0"/>
          </a:p>
        </p:txBody>
      </p:sp>
      <p:sp>
        <p:nvSpPr>
          <p:cNvPr id="8" name="Shape 6"/>
          <p:cNvSpPr/>
          <p:nvPr/>
        </p:nvSpPr>
        <p:spPr>
          <a:xfrm>
            <a:off x="548640" y="1600200"/>
            <a:ext cx="2020824" cy="2468880"/>
          </a:xfrm>
          <a:prstGeom prst="roundRect">
            <a:avLst>
              <a:gd name="adj" fmla="val 5430"/>
            </a:avLst>
          </a:prstGeom>
          <a:solidFill>
            <a:srgbClr val="E8F1F8"/>
          </a:solidFill>
          <a:ln w="9525">
            <a:solidFill>
              <a:srgbClr val="D5E0EA"/>
            </a:solidFill>
            <a:prstDash val="solid"/>
          </a:ln>
          <a:effectLst>
            <a:outerShdw blurRad="76200" dist="25400" dir="5400000" algn="bl" rotWithShape="0">
              <a:srgbClr val="000000">
                <a:alpha val="12000"/>
              </a:srgbClr>
            </a:outerShdw>
          </a:effectLst>
        </p:spPr>
        <p:txBody>
          <a:bodyPr/>
          <a:lstStyle/>
          <a:p>
            <a:endParaRPr lang="en-US"/>
          </a:p>
        </p:txBody>
      </p:sp>
      <p:sp>
        <p:nvSpPr>
          <p:cNvPr id="9" name="Shape 7"/>
          <p:cNvSpPr/>
          <p:nvPr/>
        </p:nvSpPr>
        <p:spPr>
          <a:xfrm>
            <a:off x="1284732" y="1737360"/>
            <a:ext cx="548640" cy="548640"/>
          </a:xfrm>
          <a:prstGeom prst="ellipse">
            <a:avLst/>
          </a:prstGeom>
          <a:solidFill>
            <a:srgbClr val="1F4E79"/>
          </a:solidFill>
          <a:ln w="12700">
            <a:solidFill>
              <a:srgbClr val="1F4E79"/>
            </a:solidFill>
            <a:prstDash val="solid"/>
          </a:ln>
        </p:spPr>
        <p:txBody>
          <a:bodyPr/>
          <a:lstStyle/>
          <a:p>
            <a:endParaRPr lang="en-US"/>
          </a:p>
        </p:txBody>
      </p:sp>
      <p:sp>
        <p:nvSpPr>
          <p:cNvPr id="10" name="Text 8"/>
          <p:cNvSpPr txBox="1"/>
          <p:nvPr/>
        </p:nvSpPr>
        <p:spPr>
          <a:xfrm>
            <a:off x="1284732" y="173736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1</a:t>
            </a:r>
            <a:endParaRPr lang="en-US" sz="1800" dirty="0"/>
          </a:p>
        </p:txBody>
      </p:sp>
      <p:sp>
        <p:nvSpPr>
          <p:cNvPr id="11" name="Text 9"/>
          <p:cNvSpPr txBox="1"/>
          <p:nvPr/>
        </p:nvSpPr>
        <p:spPr>
          <a:xfrm>
            <a:off x="640080" y="2377440"/>
            <a:ext cx="1837944" cy="548640"/>
          </a:xfrm>
          <a:prstGeom prst="rect">
            <a:avLst/>
          </a:prstGeom>
          <a:noFill/>
          <a:ln/>
        </p:spPr>
        <p:txBody>
          <a:bodyPr wrap="square" lIns="0" tIns="0" rIns="0" bIns="0" rtlCol="0" anchor="ctr"/>
          <a:lstStyle/>
          <a:p>
            <a:pPr marL="0" indent="0" algn="ctr">
              <a:buNone/>
            </a:pPr>
            <a:r>
              <a:rPr lang="en-US" sz="1550" b="1" dirty="0">
                <a:solidFill>
                  <a:srgbClr val="1F4E79"/>
                </a:solidFill>
                <a:latin typeface="Calibri" pitchFamily="34" charset="0"/>
                <a:ea typeface="Calibri" pitchFamily="34" charset="-122"/>
                <a:cs typeface="Calibri" pitchFamily="34" charset="-120"/>
              </a:rPr>
              <a:t>Score</a:t>
            </a:r>
            <a:endParaRPr lang="en-US" sz="1550" dirty="0"/>
          </a:p>
        </p:txBody>
      </p:sp>
      <p:sp>
        <p:nvSpPr>
          <p:cNvPr id="12" name="Shape 10"/>
          <p:cNvSpPr/>
          <p:nvPr/>
        </p:nvSpPr>
        <p:spPr>
          <a:xfrm>
            <a:off x="731520" y="2971800"/>
            <a:ext cx="1655064" cy="310896"/>
          </a:xfrm>
          <a:prstGeom prst="roundRect">
            <a:avLst>
              <a:gd name="adj" fmla="val 29412"/>
            </a:avLst>
          </a:prstGeom>
          <a:solidFill>
            <a:srgbClr val="1F4E79"/>
          </a:solidFill>
          <a:ln w="12700">
            <a:solidFill>
              <a:srgbClr val="1F4E79"/>
            </a:solidFill>
            <a:prstDash val="solid"/>
          </a:ln>
        </p:spPr>
        <p:txBody>
          <a:bodyPr/>
          <a:lstStyle/>
          <a:p>
            <a:endParaRPr lang="en-US"/>
          </a:p>
        </p:txBody>
      </p:sp>
      <p:sp>
        <p:nvSpPr>
          <p:cNvPr id="13" name="Text 11"/>
          <p:cNvSpPr txBox="1"/>
          <p:nvPr/>
        </p:nvSpPr>
        <p:spPr>
          <a:xfrm>
            <a:off x="731520" y="2971800"/>
            <a:ext cx="1655064" cy="310896"/>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Workbook</a:t>
            </a:r>
            <a:endParaRPr lang="en-US" sz="1100" dirty="0"/>
          </a:p>
        </p:txBody>
      </p:sp>
      <p:sp>
        <p:nvSpPr>
          <p:cNvPr id="14" name="Text 12"/>
          <p:cNvSpPr txBox="1"/>
          <p:nvPr/>
        </p:nvSpPr>
        <p:spPr>
          <a:xfrm>
            <a:off x="685800" y="3383280"/>
            <a:ext cx="1746504" cy="594360"/>
          </a:xfrm>
          <a:prstGeom prst="rect">
            <a:avLst/>
          </a:prstGeom>
          <a:noFill/>
          <a:ln/>
        </p:spPr>
        <p:txBody>
          <a:bodyPr wrap="square" lIns="0" tIns="0" rIns="0" bIns="0" rtlCol="0" anchor="t"/>
          <a:lstStyle/>
          <a:p>
            <a:pPr marL="0" indent="0" algn="ctr">
              <a:buNone/>
            </a:pPr>
            <a:r>
              <a:rPr lang="en-US" sz="1300" dirty="0">
                <a:solidFill>
                  <a:srgbClr val="1F2A37"/>
                </a:solidFill>
                <a:latin typeface="Calibri" pitchFamily="34" charset="0"/>
                <a:ea typeface="Calibri" pitchFamily="34" charset="-122"/>
                <a:cs typeface="Calibri" pitchFamily="34" charset="-120"/>
              </a:rPr>
              <a:t>Average maturity for each LOE, from the Dashboard</a:t>
            </a:r>
            <a:endParaRPr lang="en-US" sz="1300" dirty="0"/>
          </a:p>
        </p:txBody>
      </p:sp>
      <p:sp>
        <p:nvSpPr>
          <p:cNvPr id="15" name="Text 13"/>
          <p:cNvSpPr txBox="1"/>
          <p:nvPr/>
        </p:nvSpPr>
        <p:spPr>
          <a:xfrm>
            <a:off x="2569464" y="2057400"/>
            <a:ext cx="246888" cy="731520"/>
          </a:xfrm>
          <a:prstGeom prst="rect">
            <a:avLst/>
          </a:prstGeom>
          <a:noFill/>
          <a:ln/>
        </p:spPr>
        <p:txBody>
          <a:bodyPr wrap="square" lIns="0" tIns="0" rIns="0" bIns="0" rtlCol="0" anchor="ctr"/>
          <a:lstStyle/>
          <a:p>
            <a:pPr marL="0" indent="0" algn="ctr">
              <a:buNone/>
            </a:pPr>
            <a:r>
              <a:rPr lang="en-US" sz="3000" b="1" dirty="0">
                <a:solidFill>
                  <a:srgbClr val="1F77B4"/>
                </a:solidFill>
                <a:latin typeface="Calibri" pitchFamily="34" charset="0"/>
                <a:ea typeface="Calibri" pitchFamily="34" charset="-122"/>
                <a:cs typeface="Calibri" pitchFamily="34" charset="-120"/>
              </a:rPr>
              <a:t>›</a:t>
            </a:r>
            <a:endParaRPr lang="en-US" sz="3000" dirty="0"/>
          </a:p>
        </p:txBody>
      </p:sp>
      <p:sp>
        <p:nvSpPr>
          <p:cNvPr id="16" name="Shape 14"/>
          <p:cNvSpPr/>
          <p:nvPr/>
        </p:nvSpPr>
        <p:spPr>
          <a:xfrm>
            <a:off x="2816352" y="1600200"/>
            <a:ext cx="2020824" cy="2468880"/>
          </a:xfrm>
          <a:prstGeom prst="roundRect">
            <a:avLst>
              <a:gd name="adj" fmla="val 5430"/>
            </a:avLst>
          </a:prstGeom>
          <a:solidFill>
            <a:srgbClr val="E8F1F8"/>
          </a:solidFill>
          <a:ln w="9525">
            <a:solidFill>
              <a:srgbClr val="D5E0EA"/>
            </a:solidFill>
            <a:prstDash val="solid"/>
          </a:ln>
          <a:effectLst>
            <a:outerShdw blurRad="76200" dist="25400" dir="5400000" algn="bl" rotWithShape="0">
              <a:srgbClr val="000000">
                <a:alpha val="12000"/>
              </a:srgbClr>
            </a:outerShdw>
          </a:effectLst>
        </p:spPr>
        <p:txBody>
          <a:bodyPr/>
          <a:lstStyle/>
          <a:p>
            <a:endParaRPr lang="en-US"/>
          </a:p>
        </p:txBody>
      </p:sp>
      <p:sp>
        <p:nvSpPr>
          <p:cNvPr id="17" name="Shape 15"/>
          <p:cNvSpPr/>
          <p:nvPr/>
        </p:nvSpPr>
        <p:spPr>
          <a:xfrm>
            <a:off x="3552444" y="1737360"/>
            <a:ext cx="548640" cy="548640"/>
          </a:xfrm>
          <a:prstGeom prst="ellipse">
            <a:avLst/>
          </a:prstGeom>
          <a:solidFill>
            <a:srgbClr val="1F4E79"/>
          </a:solidFill>
          <a:ln w="12700">
            <a:solidFill>
              <a:srgbClr val="1F4E79"/>
            </a:solidFill>
            <a:prstDash val="solid"/>
          </a:ln>
        </p:spPr>
        <p:txBody>
          <a:bodyPr/>
          <a:lstStyle/>
          <a:p>
            <a:endParaRPr lang="en-US"/>
          </a:p>
        </p:txBody>
      </p:sp>
      <p:sp>
        <p:nvSpPr>
          <p:cNvPr id="18" name="Text 16"/>
          <p:cNvSpPr txBox="1"/>
          <p:nvPr/>
        </p:nvSpPr>
        <p:spPr>
          <a:xfrm>
            <a:off x="3552444" y="173736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2</a:t>
            </a:r>
            <a:endParaRPr lang="en-US" sz="1800" dirty="0"/>
          </a:p>
        </p:txBody>
      </p:sp>
      <p:sp>
        <p:nvSpPr>
          <p:cNvPr id="19" name="Text 17"/>
          <p:cNvSpPr txBox="1"/>
          <p:nvPr/>
        </p:nvSpPr>
        <p:spPr>
          <a:xfrm>
            <a:off x="2907792" y="2377440"/>
            <a:ext cx="1837944" cy="548640"/>
          </a:xfrm>
          <a:prstGeom prst="rect">
            <a:avLst/>
          </a:prstGeom>
          <a:noFill/>
          <a:ln/>
        </p:spPr>
        <p:txBody>
          <a:bodyPr wrap="square" lIns="0" tIns="0" rIns="0" bIns="0" rtlCol="0" anchor="ctr"/>
          <a:lstStyle/>
          <a:p>
            <a:pPr marL="0" indent="0" algn="ctr">
              <a:buNone/>
            </a:pPr>
            <a:r>
              <a:rPr lang="en-US" sz="1550" b="1" dirty="0">
                <a:solidFill>
                  <a:srgbClr val="1F4E79"/>
                </a:solidFill>
                <a:latin typeface="Calibri" pitchFamily="34" charset="0"/>
                <a:ea typeface="Calibri" pitchFamily="34" charset="-122"/>
                <a:cs typeface="Calibri" pitchFamily="34" charset="-120"/>
              </a:rPr>
              <a:t>Select</a:t>
            </a:r>
            <a:endParaRPr lang="en-US" sz="1550" dirty="0"/>
          </a:p>
        </p:txBody>
      </p:sp>
      <p:sp>
        <p:nvSpPr>
          <p:cNvPr id="20" name="Shape 18"/>
          <p:cNvSpPr/>
          <p:nvPr/>
        </p:nvSpPr>
        <p:spPr>
          <a:xfrm>
            <a:off x="2999232" y="2971800"/>
            <a:ext cx="1655064" cy="310896"/>
          </a:xfrm>
          <a:prstGeom prst="roundRect">
            <a:avLst>
              <a:gd name="adj" fmla="val 29412"/>
            </a:avLst>
          </a:prstGeom>
          <a:solidFill>
            <a:srgbClr val="1F4E79"/>
          </a:solidFill>
          <a:ln w="12700">
            <a:solidFill>
              <a:srgbClr val="1F4E79"/>
            </a:solidFill>
            <a:prstDash val="solid"/>
          </a:ln>
        </p:spPr>
        <p:txBody>
          <a:bodyPr/>
          <a:lstStyle/>
          <a:p>
            <a:endParaRPr lang="en-US"/>
          </a:p>
        </p:txBody>
      </p:sp>
      <p:sp>
        <p:nvSpPr>
          <p:cNvPr id="21" name="Text 19"/>
          <p:cNvSpPr txBox="1"/>
          <p:nvPr/>
        </p:nvSpPr>
        <p:spPr>
          <a:xfrm>
            <a:off x="2999232" y="2971800"/>
            <a:ext cx="1655064" cy="310896"/>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Playbook</a:t>
            </a:r>
            <a:endParaRPr lang="en-US" sz="1100" dirty="0"/>
          </a:p>
        </p:txBody>
      </p:sp>
      <p:sp>
        <p:nvSpPr>
          <p:cNvPr id="22" name="Text 20"/>
          <p:cNvSpPr txBox="1"/>
          <p:nvPr/>
        </p:nvSpPr>
        <p:spPr>
          <a:xfrm>
            <a:off x="2953512" y="3383280"/>
            <a:ext cx="1746504" cy="594360"/>
          </a:xfrm>
          <a:prstGeom prst="rect">
            <a:avLst/>
          </a:prstGeom>
          <a:noFill/>
          <a:ln/>
        </p:spPr>
        <p:txBody>
          <a:bodyPr wrap="square" lIns="0" tIns="0" rIns="0" bIns="0" rtlCol="0" anchor="t"/>
          <a:lstStyle/>
          <a:p>
            <a:pPr marL="0" indent="0" algn="ctr">
              <a:buNone/>
            </a:pPr>
            <a:r>
              <a:rPr lang="en-US" sz="1300" dirty="0">
                <a:solidFill>
                  <a:srgbClr val="1F2A37"/>
                </a:solidFill>
                <a:latin typeface="Calibri" pitchFamily="34" charset="0"/>
                <a:ea typeface="Calibri" pitchFamily="34" charset="-122"/>
                <a:cs typeface="Calibri" pitchFamily="34" charset="-120"/>
              </a:rPr>
              <a:t>Matching band; choose 5-7 of the ten taskers per LOE</a:t>
            </a:r>
            <a:endParaRPr lang="en-US" sz="1300" dirty="0"/>
          </a:p>
        </p:txBody>
      </p:sp>
      <p:sp>
        <p:nvSpPr>
          <p:cNvPr id="23" name="Text 21"/>
          <p:cNvSpPr txBox="1"/>
          <p:nvPr/>
        </p:nvSpPr>
        <p:spPr>
          <a:xfrm>
            <a:off x="4837176" y="2057400"/>
            <a:ext cx="246888" cy="731520"/>
          </a:xfrm>
          <a:prstGeom prst="rect">
            <a:avLst/>
          </a:prstGeom>
          <a:noFill/>
          <a:ln/>
        </p:spPr>
        <p:txBody>
          <a:bodyPr wrap="square" lIns="0" tIns="0" rIns="0" bIns="0" rtlCol="0" anchor="ctr"/>
          <a:lstStyle/>
          <a:p>
            <a:pPr marL="0" indent="0" algn="ctr">
              <a:buNone/>
            </a:pPr>
            <a:r>
              <a:rPr lang="en-US" sz="3000" b="1" dirty="0">
                <a:solidFill>
                  <a:srgbClr val="1F77B4"/>
                </a:solidFill>
                <a:latin typeface="Calibri" pitchFamily="34" charset="0"/>
                <a:ea typeface="Calibri" pitchFamily="34" charset="-122"/>
                <a:cs typeface="Calibri" pitchFamily="34" charset="-120"/>
              </a:rPr>
              <a:t>›</a:t>
            </a:r>
            <a:endParaRPr lang="en-US" sz="3000" dirty="0"/>
          </a:p>
        </p:txBody>
      </p:sp>
      <p:sp>
        <p:nvSpPr>
          <p:cNvPr id="24" name="Shape 22"/>
          <p:cNvSpPr/>
          <p:nvPr/>
        </p:nvSpPr>
        <p:spPr>
          <a:xfrm>
            <a:off x="5084064" y="1600200"/>
            <a:ext cx="2020824" cy="2468880"/>
          </a:xfrm>
          <a:prstGeom prst="roundRect">
            <a:avLst>
              <a:gd name="adj" fmla="val 5430"/>
            </a:avLst>
          </a:prstGeom>
          <a:solidFill>
            <a:srgbClr val="E8F1F8"/>
          </a:solidFill>
          <a:ln w="9525">
            <a:solidFill>
              <a:srgbClr val="D5E0EA"/>
            </a:solidFill>
            <a:prstDash val="solid"/>
          </a:ln>
          <a:effectLst>
            <a:outerShdw blurRad="76200" dist="25400" dir="5400000" algn="bl" rotWithShape="0">
              <a:srgbClr val="000000">
                <a:alpha val="12000"/>
              </a:srgbClr>
            </a:outerShdw>
          </a:effectLst>
        </p:spPr>
        <p:txBody>
          <a:bodyPr/>
          <a:lstStyle/>
          <a:p>
            <a:endParaRPr lang="en-US"/>
          </a:p>
        </p:txBody>
      </p:sp>
      <p:sp>
        <p:nvSpPr>
          <p:cNvPr id="25" name="Shape 23"/>
          <p:cNvSpPr/>
          <p:nvPr/>
        </p:nvSpPr>
        <p:spPr>
          <a:xfrm>
            <a:off x="5820156" y="1737360"/>
            <a:ext cx="548640" cy="548640"/>
          </a:xfrm>
          <a:prstGeom prst="ellipse">
            <a:avLst/>
          </a:prstGeom>
          <a:solidFill>
            <a:srgbClr val="1F4E79"/>
          </a:solidFill>
          <a:ln w="12700">
            <a:solidFill>
              <a:srgbClr val="1F4E79"/>
            </a:solidFill>
            <a:prstDash val="solid"/>
          </a:ln>
        </p:spPr>
        <p:txBody>
          <a:bodyPr/>
          <a:lstStyle/>
          <a:p>
            <a:endParaRPr lang="en-US"/>
          </a:p>
        </p:txBody>
      </p:sp>
      <p:sp>
        <p:nvSpPr>
          <p:cNvPr id="26" name="Text 24"/>
          <p:cNvSpPr txBox="1"/>
          <p:nvPr/>
        </p:nvSpPr>
        <p:spPr>
          <a:xfrm>
            <a:off x="5820156" y="173736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3</a:t>
            </a:r>
            <a:endParaRPr lang="en-US" sz="1800" dirty="0"/>
          </a:p>
        </p:txBody>
      </p:sp>
      <p:sp>
        <p:nvSpPr>
          <p:cNvPr id="27" name="Text 25"/>
          <p:cNvSpPr txBox="1"/>
          <p:nvPr/>
        </p:nvSpPr>
        <p:spPr>
          <a:xfrm>
            <a:off x="5175504" y="2377440"/>
            <a:ext cx="1837944" cy="548640"/>
          </a:xfrm>
          <a:prstGeom prst="rect">
            <a:avLst/>
          </a:prstGeom>
          <a:noFill/>
          <a:ln/>
        </p:spPr>
        <p:txBody>
          <a:bodyPr wrap="square" lIns="0" tIns="0" rIns="0" bIns="0" rtlCol="0" anchor="ctr"/>
          <a:lstStyle/>
          <a:p>
            <a:pPr marL="0" indent="0" algn="ctr">
              <a:buNone/>
            </a:pPr>
            <a:r>
              <a:rPr lang="en-US" sz="1550" b="1" dirty="0">
                <a:solidFill>
                  <a:srgbClr val="1F4E79"/>
                </a:solidFill>
                <a:latin typeface="Calibri" pitchFamily="34" charset="0"/>
                <a:ea typeface="Calibri" pitchFamily="34" charset="-122"/>
                <a:cs typeface="Calibri" pitchFamily="34" charset="-120"/>
              </a:rPr>
              <a:t>Sequence</a:t>
            </a:r>
            <a:endParaRPr lang="en-US" sz="1550" dirty="0"/>
          </a:p>
        </p:txBody>
      </p:sp>
      <p:sp>
        <p:nvSpPr>
          <p:cNvPr id="28" name="Shape 26"/>
          <p:cNvSpPr/>
          <p:nvPr/>
        </p:nvSpPr>
        <p:spPr>
          <a:xfrm>
            <a:off x="5266944" y="2971800"/>
            <a:ext cx="1655064" cy="310896"/>
          </a:xfrm>
          <a:prstGeom prst="roundRect">
            <a:avLst>
              <a:gd name="adj" fmla="val 29412"/>
            </a:avLst>
          </a:prstGeom>
          <a:solidFill>
            <a:srgbClr val="1F4E79"/>
          </a:solidFill>
          <a:ln w="12700">
            <a:solidFill>
              <a:srgbClr val="1F4E79"/>
            </a:solidFill>
            <a:prstDash val="solid"/>
          </a:ln>
        </p:spPr>
        <p:txBody>
          <a:bodyPr/>
          <a:lstStyle/>
          <a:p>
            <a:endParaRPr lang="en-US"/>
          </a:p>
        </p:txBody>
      </p:sp>
      <p:sp>
        <p:nvSpPr>
          <p:cNvPr id="29" name="Text 27"/>
          <p:cNvSpPr txBox="1"/>
          <p:nvPr/>
        </p:nvSpPr>
        <p:spPr>
          <a:xfrm>
            <a:off x="5266944" y="2971800"/>
            <a:ext cx="1655064" cy="310896"/>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Playbook</a:t>
            </a:r>
            <a:endParaRPr lang="en-US" sz="1100" dirty="0"/>
          </a:p>
        </p:txBody>
      </p:sp>
      <p:sp>
        <p:nvSpPr>
          <p:cNvPr id="30" name="Text 28"/>
          <p:cNvSpPr txBox="1"/>
          <p:nvPr/>
        </p:nvSpPr>
        <p:spPr>
          <a:xfrm>
            <a:off x="5221224" y="3383280"/>
            <a:ext cx="1746504" cy="594360"/>
          </a:xfrm>
          <a:prstGeom prst="rect">
            <a:avLst/>
          </a:prstGeom>
          <a:noFill/>
          <a:ln/>
        </p:spPr>
        <p:txBody>
          <a:bodyPr wrap="square" lIns="0" tIns="0" rIns="0" bIns="0" rtlCol="0" anchor="t"/>
          <a:lstStyle/>
          <a:p>
            <a:pPr marL="0" indent="0" algn="ctr">
              <a:buNone/>
            </a:pPr>
            <a:r>
              <a:rPr lang="en-US" sz="1300" dirty="0">
                <a:solidFill>
                  <a:srgbClr val="1F2A37"/>
                </a:solidFill>
                <a:latin typeface="Calibri" pitchFamily="34" charset="0"/>
                <a:ea typeface="Calibri" pitchFamily="34" charset="-122"/>
                <a:cs typeface="Calibri" pitchFamily="34" charset="-120"/>
              </a:rPr>
              <a:t>Suggested phases: Days 1-30, 31-60, 61-90</a:t>
            </a:r>
            <a:endParaRPr lang="en-US" sz="1300" dirty="0"/>
          </a:p>
        </p:txBody>
      </p:sp>
      <p:sp>
        <p:nvSpPr>
          <p:cNvPr id="31" name="Text 29"/>
          <p:cNvSpPr txBox="1"/>
          <p:nvPr/>
        </p:nvSpPr>
        <p:spPr>
          <a:xfrm>
            <a:off x="7104888" y="2057400"/>
            <a:ext cx="246888" cy="731520"/>
          </a:xfrm>
          <a:prstGeom prst="rect">
            <a:avLst/>
          </a:prstGeom>
          <a:noFill/>
          <a:ln/>
        </p:spPr>
        <p:txBody>
          <a:bodyPr wrap="square" lIns="0" tIns="0" rIns="0" bIns="0" rtlCol="0" anchor="ctr"/>
          <a:lstStyle/>
          <a:p>
            <a:pPr marL="0" indent="0" algn="ctr">
              <a:buNone/>
            </a:pPr>
            <a:r>
              <a:rPr lang="en-US" sz="3000" b="1" dirty="0">
                <a:solidFill>
                  <a:srgbClr val="1F77B4"/>
                </a:solidFill>
                <a:latin typeface="Calibri" pitchFamily="34" charset="0"/>
                <a:ea typeface="Calibri" pitchFamily="34" charset="-122"/>
                <a:cs typeface="Calibri" pitchFamily="34" charset="-120"/>
              </a:rPr>
              <a:t>›</a:t>
            </a:r>
            <a:endParaRPr lang="en-US" sz="3000" dirty="0"/>
          </a:p>
        </p:txBody>
      </p:sp>
      <p:sp>
        <p:nvSpPr>
          <p:cNvPr id="32" name="Shape 30"/>
          <p:cNvSpPr/>
          <p:nvPr/>
        </p:nvSpPr>
        <p:spPr>
          <a:xfrm>
            <a:off x="7351776" y="1600200"/>
            <a:ext cx="2020824" cy="2468880"/>
          </a:xfrm>
          <a:prstGeom prst="roundRect">
            <a:avLst>
              <a:gd name="adj" fmla="val 5430"/>
            </a:avLst>
          </a:prstGeom>
          <a:solidFill>
            <a:srgbClr val="E8F1F8"/>
          </a:solidFill>
          <a:ln w="9525">
            <a:solidFill>
              <a:srgbClr val="D5E0EA"/>
            </a:solidFill>
            <a:prstDash val="solid"/>
          </a:ln>
          <a:effectLst>
            <a:outerShdw blurRad="76200" dist="25400" dir="5400000" algn="bl" rotWithShape="0">
              <a:srgbClr val="000000">
                <a:alpha val="12000"/>
              </a:srgbClr>
            </a:outerShdw>
          </a:effectLst>
        </p:spPr>
        <p:txBody>
          <a:bodyPr/>
          <a:lstStyle/>
          <a:p>
            <a:endParaRPr lang="en-US"/>
          </a:p>
        </p:txBody>
      </p:sp>
      <p:sp>
        <p:nvSpPr>
          <p:cNvPr id="33" name="Shape 31"/>
          <p:cNvSpPr/>
          <p:nvPr/>
        </p:nvSpPr>
        <p:spPr>
          <a:xfrm>
            <a:off x="8087868" y="1737360"/>
            <a:ext cx="548640" cy="548640"/>
          </a:xfrm>
          <a:prstGeom prst="ellipse">
            <a:avLst/>
          </a:prstGeom>
          <a:solidFill>
            <a:srgbClr val="1F4E79"/>
          </a:solidFill>
          <a:ln w="12700">
            <a:solidFill>
              <a:srgbClr val="1F4E79"/>
            </a:solidFill>
            <a:prstDash val="solid"/>
          </a:ln>
        </p:spPr>
        <p:txBody>
          <a:bodyPr/>
          <a:lstStyle/>
          <a:p>
            <a:endParaRPr lang="en-US"/>
          </a:p>
        </p:txBody>
      </p:sp>
      <p:sp>
        <p:nvSpPr>
          <p:cNvPr id="34" name="Text 32"/>
          <p:cNvSpPr txBox="1"/>
          <p:nvPr/>
        </p:nvSpPr>
        <p:spPr>
          <a:xfrm>
            <a:off x="8087868" y="173736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4</a:t>
            </a:r>
            <a:endParaRPr lang="en-US" sz="1800" dirty="0"/>
          </a:p>
        </p:txBody>
      </p:sp>
      <p:sp>
        <p:nvSpPr>
          <p:cNvPr id="35" name="Text 33"/>
          <p:cNvSpPr txBox="1"/>
          <p:nvPr/>
        </p:nvSpPr>
        <p:spPr>
          <a:xfrm>
            <a:off x="7443216" y="2377440"/>
            <a:ext cx="1837944" cy="548640"/>
          </a:xfrm>
          <a:prstGeom prst="rect">
            <a:avLst/>
          </a:prstGeom>
          <a:noFill/>
          <a:ln/>
        </p:spPr>
        <p:txBody>
          <a:bodyPr wrap="square" lIns="0" tIns="0" rIns="0" bIns="0" rtlCol="0" anchor="ctr"/>
          <a:lstStyle/>
          <a:p>
            <a:pPr marL="0" indent="0" algn="ctr">
              <a:buNone/>
            </a:pPr>
            <a:r>
              <a:rPr lang="en-US" sz="1550" b="1" dirty="0">
                <a:solidFill>
                  <a:srgbClr val="1F4E79"/>
                </a:solidFill>
                <a:latin typeface="Calibri" pitchFamily="34" charset="0"/>
                <a:ea typeface="Calibri" pitchFamily="34" charset="-122"/>
                <a:cs typeface="Calibri" pitchFamily="34" charset="-120"/>
              </a:rPr>
              <a:t>Assign</a:t>
            </a:r>
            <a:endParaRPr lang="en-US" sz="1550" dirty="0"/>
          </a:p>
        </p:txBody>
      </p:sp>
      <p:sp>
        <p:nvSpPr>
          <p:cNvPr id="36" name="Shape 34"/>
          <p:cNvSpPr/>
          <p:nvPr/>
        </p:nvSpPr>
        <p:spPr>
          <a:xfrm>
            <a:off x="7534656" y="2971800"/>
            <a:ext cx="1655064" cy="310896"/>
          </a:xfrm>
          <a:prstGeom prst="roundRect">
            <a:avLst>
              <a:gd name="adj" fmla="val 29412"/>
            </a:avLst>
          </a:prstGeom>
          <a:solidFill>
            <a:srgbClr val="1F4E79"/>
          </a:solidFill>
          <a:ln w="12700">
            <a:solidFill>
              <a:srgbClr val="1F4E79"/>
            </a:solidFill>
            <a:prstDash val="solid"/>
          </a:ln>
        </p:spPr>
        <p:txBody>
          <a:bodyPr/>
          <a:lstStyle/>
          <a:p>
            <a:endParaRPr lang="en-US"/>
          </a:p>
        </p:txBody>
      </p:sp>
      <p:sp>
        <p:nvSpPr>
          <p:cNvPr id="37" name="Text 35"/>
          <p:cNvSpPr txBox="1"/>
          <p:nvPr/>
        </p:nvSpPr>
        <p:spPr>
          <a:xfrm>
            <a:off x="7534656" y="2971800"/>
            <a:ext cx="1655064" cy="310896"/>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LOE Slide</a:t>
            </a:r>
            <a:endParaRPr lang="en-US" sz="1100" dirty="0"/>
          </a:p>
        </p:txBody>
      </p:sp>
      <p:sp>
        <p:nvSpPr>
          <p:cNvPr id="38" name="Text 36"/>
          <p:cNvSpPr txBox="1"/>
          <p:nvPr/>
        </p:nvSpPr>
        <p:spPr>
          <a:xfrm>
            <a:off x="7488936" y="3383280"/>
            <a:ext cx="1746504" cy="594360"/>
          </a:xfrm>
          <a:prstGeom prst="rect">
            <a:avLst/>
          </a:prstGeom>
          <a:noFill/>
          <a:ln/>
        </p:spPr>
        <p:txBody>
          <a:bodyPr wrap="square" lIns="0" tIns="0" rIns="0" bIns="0" rtlCol="0" anchor="t"/>
          <a:lstStyle/>
          <a:p>
            <a:pPr marL="0" indent="0" algn="ctr">
              <a:buNone/>
            </a:pPr>
            <a:r>
              <a:rPr lang="en-US" sz="1300" dirty="0">
                <a:solidFill>
                  <a:srgbClr val="1F2A37"/>
                </a:solidFill>
                <a:latin typeface="Calibri" pitchFamily="34" charset="0"/>
                <a:ea typeface="Calibri" pitchFamily="34" charset="-122"/>
                <a:cs typeface="Calibri" pitchFamily="34" charset="-120"/>
              </a:rPr>
              <a:t>Owner and completion criterion; record on the LOE slide</a:t>
            </a:r>
            <a:endParaRPr lang="en-US" sz="1300" dirty="0"/>
          </a:p>
        </p:txBody>
      </p:sp>
      <p:sp>
        <p:nvSpPr>
          <p:cNvPr id="39" name="Text 37"/>
          <p:cNvSpPr txBox="1"/>
          <p:nvPr/>
        </p:nvSpPr>
        <p:spPr>
          <a:xfrm>
            <a:off x="9372600" y="2057400"/>
            <a:ext cx="246888" cy="731520"/>
          </a:xfrm>
          <a:prstGeom prst="rect">
            <a:avLst/>
          </a:prstGeom>
          <a:noFill/>
          <a:ln/>
        </p:spPr>
        <p:txBody>
          <a:bodyPr wrap="square" lIns="0" tIns="0" rIns="0" bIns="0" rtlCol="0" anchor="ctr"/>
          <a:lstStyle/>
          <a:p>
            <a:pPr marL="0" indent="0" algn="ctr">
              <a:buNone/>
            </a:pPr>
            <a:r>
              <a:rPr lang="en-US" sz="3000" b="1" dirty="0">
                <a:solidFill>
                  <a:srgbClr val="1F77B4"/>
                </a:solidFill>
                <a:latin typeface="Calibri" pitchFamily="34" charset="0"/>
                <a:ea typeface="Calibri" pitchFamily="34" charset="-122"/>
                <a:cs typeface="Calibri" pitchFamily="34" charset="-120"/>
              </a:rPr>
              <a:t>›</a:t>
            </a:r>
            <a:endParaRPr lang="en-US" sz="3000" dirty="0"/>
          </a:p>
        </p:txBody>
      </p:sp>
      <p:sp>
        <p:nvSpPr>
          <p:cNvPr id="40" name="Shape 38"/>
          <p:cNvSpPr/>
          <p:nvPr/>
        </p:nvSpPr>
        <p:spPr>
          <a:xfrm>
            <a:off x="9619488" y="1600200"/>
            <a:ext cx="2020824" cy="2468880"/>
          </a:xfrm>
          <a:prstGeom prst="roundRect">
            <a:avLst>
              <a:gd name="adj" fmla="val 5430"/>
            </a:avLst>
          </a:prstGeom>
          <a:solidFill>
            <a:srgbClr val="E8F1F8"/>
          </a:solidFill>
          <a:ln w="9525">
            <a:solidFill>
              <a:srgbClr val="D5E0EA"/>
            </a:solidFill>
            <a:prstDash val="solid"/>
          </a:ln>
          <a:effectLst>
            <a:outerShdw blurRad="76200" dist="25400" dir="5400000" algn="bl" rotWithShape="0">
              <a:srgbClr val="000000">
                <a:alpha val="12000"/>
              </a:srgbClr>
            </a:outerShdw>
          </a:effectLst>
        </p:spPr>
        <p:txBody>
          <a:bodyPr/>
          <a:lstStyle/>
          <a:p>
            <a:endParaRPr lang="en-US"/>
          </a:p>
        </p:txBody>
      </p:sp>
      <p:sp>
        <p:nvSpPr>
          <p:cNvPr id="41" name="Shape 39"/>
          <p:cNvSpPr/>
          <p:nvPr/>
        </p:nvSpPr>
        <p:spPr>
          <a:xfrm>
            <a:off x="10355580" y="1737360"/>
            <a:ext cx="548640" cy="548640"/>
          </a:xfrm>
          <a:prstGeom prst="ellipse">
            <a:avLst/>
          </a:prstGeom>
          <a:solidFill>
            <a:srgbClr val="1F4E79"/>
          </a:solidFill>
          <a:ln w="12700">
            <a:solidFill>
              <a:srgbClr val="1F4E79"/>
            </a:solidFill>
            <a:prstDash val="solid"/>
          </a:ln>
        </p:spPr>
        <p:txBody>
          <a:bodyPr/>
          <a:lstStyle/>
          <a:p>
            <a:endParaRPr lang="en-US"/>
          </a:p>
        </p:txBody>
      </p:sp>
      <p:sp>
        <p:nvSpPr>
          <p:cNvPr id="42" name="Text 40"/>
          <p:cNvSpPr txBox="1"/>
          <p:nvPr/>
        </p:nvSpPr>
        <p:spPr>
          <a:xfrm>
            <a:off x="10355580" y="173736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5</a:t>
            </a:r>
            <a:endParaRPr lang="en-US" sz="1800" dirty="0"/>
          </a:p>
        </p:txBody>
      </p:sp>
      <p:sp>
        <p:nvSpPr>
          <p:cNvPr id="43" name="Text 41"/>
          <p:cNvSpPr txBox="1"/>
          <p:nvPr/>
        </p:nvSpPr>
        <p:spPr>
          <a:xfrm>
            <a:off x="9710928" y="2377440"/>
            <a:ext cx="1837944" cy="548640"/>
          </a:xfrm>
          <a:prstGeom prst="rect">
            <a:avLst/>
          </a:prstGeom>
          <a:noFill/>
          <a:ln/>
        </p:spPr>
        <p:txBody>
          <a:bodyPr wrap="square" lIns="0" tIns="0" rIns="0" bIns="0" rtlCol="0" anchor="ctr"/>
          <a:lstStyle/>
          <a:p>
            <a:pPr marL="0" indent="0" algn="ctr">
              <a:buNone/>
            </a:pPr>
            <a:r>
              <a:rPr lang="en-US" sz="1550" b="1" dirty="0">
                <a:solidFill>
                  <a:srgbClr val="1F4E79"/>
                </a:solidFill>
                <a:latin typeface="Calibri" pitchFamily="34" charset="0"/>
                <a:ea typeface="Calibri" pitchFamily="34" charset="-122"/>
                <a:cs typeface="Calibri" pitchFamily="34" charset="-120"/>
              </a:rPr>
              <a:t>Re-assess</a:t>
            </a:r>
            <a:endParaRPr lang="en-US" sz="1550" dirty="0"/>
          </a:p>
        </p:txBody>
      </p:sp>
      <p:sp>
        <p:nvSpPr>
          <p:cNvPr id="44" name="Shape 42"/>
          <p:cNvSpPr/>
          <p:nvPr/>
        </p:nvSpPr>
        <p:spPr>
          <a:xfrm>
            <a:off x="9802368" y="2971800"/>
            <a:ext cx="1655064" cy="310896"/>
          </a:xfrm>
          <a:prstGeom prst="roundRect">
            <a:avLst>
              <a:gd name="adj" fmla="val 29412"/>
            </a:avLst>
          </a:prstGeom>
          <a:solidFill>
            <a:srgbClr val="1F4E79"/>
          </a:solidFill>
          <a:ln w="12700">
            <a:solidFill>
              <a:srgbClr val="1F4E79"/>
            </a:solidFill>
            <a:prstDash val="solid"/>
          </a:ln>
        </p:spPr>
        <p:txBody>
          <a:bodyPr/>
          <a:lstStyle/>
          <a:p>
            <a:endParaRPr lang="en-US"/>
          </a:p>
        </p:txBody>
      </p:sp>
      <p:sp>
        <p:nvSpPr>
          <p:cNvPr id="45" name="Text 43"/>
          <p:cNvSpPr txBox="1"/>
          <p:nvPr/>
        </p:nvSpPr>
        <p:spPr>
          <a:xfrm>
            <a:off x="9802368" y="2971800"/>
            <a:ext cx="1655064" cy="310896"/>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Workbook</a:t>
            </a:r>
            <a:endParaRPr lang="en-US" sz="1100" dirty="0"/>
          </a:p>
        </p:txBody>
      </p:sp>
      <p:sp>
        <p:nvSpPr>
          <p:cNvPr id="46" name="Text 44"/>
          <p:cNvSpPr txBox="1"/>
          <p:nvPr/>
        </p:nvSpPr>
        <p:spPr>
          <a:xfrm>
            <a:off x="9756648" y="3383280"/>
            <a:ext cx="1746504" cy="594360"/>
          </a:xfrm>
          <a:prstGeom prst="rect">
            <a:avLst/>
          </a:prstGeom>
          <a:noFill/>
          <a:ln/>
        </p:spPr>
        <p:txBody>
          <a:bodyPr wrap="square" lIns="0" tIns="0" rIns="0" bIns="0" rtlCol="0" anchor="t"/>
          <a:lstStyle/>
          <a:p>
            <a:pPr marL="0" indent="0" algn="ctr">
              <a:buNone/>
            </a:pPr>
            <a:r>
              <a:rPr lang="en-US" sz="1300" dirty="0">
                <a:solidFill>
                  <a:srgbClr val="1F2A37"/>
                </a:solidFill>
                <a:latin typeface="Calibri" pitchFamily="34" charset="0"/>
                <a:ea typeface="Calibri" pitchFamily="34" charset="-122"/>
                <a:cs typeface="Calibri" pitchFamily="34" charset="-120"/>
              </a:rPr>
              <a:t>At day 90, re-score affected controls and plan again</a:t>
            </a:r>
            <a:endParaRPr lang="en-US" sz="1300" dirty="0"/>
          </a:p>
        </p:txBody>
      </p:sp>
      <p:sp>
        <p:nvSpPr>
          <p:cNvPr id="47" name="Shape 45"/>
          <p:cNvSpPr/>
          <p:nvPr/>
        </p:nvSpPr>
        <p:spPr>
          <a:xfrm>
            <a:off x="10629900" y="4069080"/>
            <a:ext cx="0" cy="164592"/>
          </a:xfrm>
          <a:prstGeom prst="line">
            <a:avLst/>
          </a:prstGeom>
          <a:noFill/>
          <a:ln w="25400">
            <a:solidFill>
              <a:srgbClr val="1F77B4"/>
            </a:solidFill>
            <a:prstDash val="solid"/>
          </a:ln>
        </p:spPr>
        <p:txBody>
          <a:bodyPr/>
          <a:lstStyle/>
          <a:p>
            <a:endParaRPr lang="en-US"/>
          </a:p>
        </p:txBody>
      </p:sp>
      <p:sp>
        <p:nvSpPr>
          <p:cNvPr id="48" name="Shape 46"/>
          <p:cNvSpPr/>
          <p:nvPr/>
        </p:nvSpPr>
        <p:spPr>
          <a:xfrm>
            <a:off x="1559052" y="4233672"/>
            <a:ext cx="9070848" cy="0"/>
          </a:xfrm>
          <a:prstGeom prst="line">
            <a:avLst/>
          </a:prstGeom>
          <a:noFill/>
          <a:ln w="25400">
            <a:solidFill>
              <a:srgbClr val="1F77B4"/>
            </a:solidFill>
            <a:prstDash val="solid"/>
          </a:ln>
        </p:spPr>
        <p:txBody>
          <a:bodyPr/>
          <a:lstStyle/>
          <a:p>
            <a:endParaRPr lang="en-US"/>
          </a:p>
        </p:txBody>
      </p:sp>
      <p:sp>
        <p:nvSpPr>
          <p:cNvPr id="49" name="Shape 47"/>
          <p:cNvSpPr/>
          <p:nvPr/>
        </p:nvSpPr>
        <p:spPr>
          <a:xfrm flipV="1">
            <a:off x="1559052" y="4069080"/>
            <a:ext cx="0" cy="164592"/>
          </a:xfrm>
          <a:prstGeom prst="line">
            <a:avLst/>
          </a:prstGeom>
          <a:noFill/>
          <a:ln w="25400">
            <a:solidFill>
              <a:srgbClr val="1F77B4"/>
            </a:solidFill>
            <a:prstDash val="solid"/>
            <a:tailEnd type="triangle"/>
          </a:ln>
        </p:spPr>
        <p:txBody>
          <a:bodyPr/>
          <a:lstStyle/>
          <a:p>
            <a:endParaRPr lang="en-US"/>
          </a:p>
        </p:txBody>
      </p:sp>
      <p:sp>
        <p:nvSpPr>
          <p:cNvPr id="50" name="Text 48"/>
          <p:cNvSpPr txBox="1"/>
          <p:nvPr/>
        </p:nvSpPr>
        <p:spPr>
          <a:xfrm>
            <a:off x="4997196" y="4114800"/>
            <a:ext cx="2194560" cy="237744"/>
          </a:xfrm>
          <a:prstGeom prst="rect">
            <a:avLst/>
          </a:prstGeom>
          <a:solidFill>
            <a:srgbClr val="F7FAFC"/>
          </a:solidFill>
          <a:ln/>
        </p:spPr>
        <p:txBody>
          <a:bodyPr wrap="square" lIns="0" tIns="0" rIns="0" bIns="0" rtlCol="0" anchor="ctr"/>
          <a:lstStyle/>
          <a:p>
            <a:pPr marL="0" indent="0" algn="ctr">
              <a:buNone/>
            </a:pPr>
            <a:r>
              <a:rPr lang="en-US" sz="1100" b="1" i="1" dirty="0">
                <a:solidFill>
                  <a:srgbClr val="1F77B4"/>
                </a:solidFill>
                <a:latin typeface="Calibri" pitchFamily="34" charset="0"/>
                <a:ea typeface="Calibri" pitchFamily="34" charset="-122"/>
                <a:cs typeface="Calibri" pitchFamily="34" charset="-120"/>
              </a:rPr>
              <a:t>Repeat the cycle</a:t>
            </a:r>
            <a:endParaRPr lang="en-US" sz="1100" dirty="0"/>
          </a:p>
        </p:txBody>
      </p:sp>
      <p:graphicFrame>
        <p:nvGraphicFramePr>
          <p:cNvPr id="51" name="Table 0"/>
          <p:cNvGraphicFramePr>
            <a:graphicFrameLocks noGrp="1"/>
          </p:cNvGraphicFramePr>
          <p:nvPr>
            <p:extLst>
              <p:ext uri="{D42A27DB-BD31-4B8C-83A1-F6EECF244321}">
                <p14:modId xmlns:p14="http://schemas.microsoft.com/office/powerpoint/2010/main" val="1579011935"/>
              </p:ext>
            </p:extLst>
          </p:nvPr>
        </p:nvGraphicFramePr>
        <p:xfrm>
          <a:off x="548640" y="4434840"/>
          <a:ext cx="11091672" cy="1810512"/>
        </p:xfrm>
        <a:graphic>
          <a:graphicData uri="http://schemas.openxmlformats.org/drawingml/2006/table">
            <a:tbl>
              <a:tblPr/>
              <a:tblGrid>
                <a:gridCol w="1188720">
                  <a:extLst>
                    <a:ext uri="{9D8B030D-6E8A-4147-A177-3AD203B41FA5}">
                      <a16:colId xmlns:a16="http://schemas.microsoft.com/office/drawing/2014/main" val="20000"/>
                    </a:ext>
                  </a:extLst>
                </a:gridCol>
                <a:gridCol w="3017520">
                  <a:extLst>
                    <a:ext uri="{9D8B030D-6E8A-4147-A177-3AD203B41FA5}">
                      <a16:colId xmlns:a16="http://schemas.microsoft.com/office/drawing/2014/main" val="20001"/>
                    </a:ext>
                  </a:extLst>
                </a:gridCol>
                <a:gridCol w="6885432">
                  <a:extLst>
                    <a:ext uri="{9D8B030D-6E8A-4147-A177-3AD203B41FA5}">
                      <a16:colId xmlns:a16="http://schemas.microsoft.com/office/drawing/2014/main" val="20002"/>
                    </a:ext>
                  </a:extLst>
                </a:gridCol>
              </a:tblGrid>
              <a:tr h="301752">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Band</a:t>
                      </a:r>
                      <a:endParaRPr lang="en-US" sz="125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1F4E79"/>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Transition</a:t>
                      </a:r>
                      <a:endParaRPr lang="en-US" sz="125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1F4E79"/>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90-Day Focus</a:t>
                      </a:r>
                      <a:endParaRPr lang="en-US" sz="125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1F4E79"/>
                    </a:solidFill>
                  </a:tcPr>
                </a:tc>
                <a:extLst>
                  <a:ext uri="{0D108BD9-81ED-4DB2-BD59-A6C34878D82A}">
                    <a16:rowId xmlns:a16="http://schemas.microsoft.com/office/drawing/2014/main" val="10000"/>
                  </a:ext>
                </a:extLst>
              </a:tr>
              <a:tr h="301752">
                <a:tc>
                  <a:txBody>
                    <a:bodyPr/>
                    <a:lstStyle/>
                    <a:p>
                      <a:pPr marL="0" indent="0">
                        <a:buNone/>
                      </a:pPr>
                      <a:r>
                        <a:rPr lang="en-US" sz="1250" b="1" dirty="0">
                          <a:solidFill>
                            <a:srgbClr val="1F2A37"/>
                          </a:solidFill>
                          <a:latin typeface="Calibri" pitchFamily="34" charset="0"/>
                          <a:ea typeface="Calibri" pitchFamily="34" charset="-122"/>
                          <a:cs typeface="Calibri" pitchFamily="34" charset="-120"/>
                        </a:rPr>
                        <a:t>0 to 1</a:t>
                      </a:r>
                      <a:endParaRPr lang="en-US" sz="125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250" dirty="0">
                          <a:solidFill>
                            <a:srgbClr val="1F2A37"/>
                          </a:solidFill>
                          <a:latin typeface="Calibri" pitchFamily="34" charset="0"/>
                          <a:ea typeface="Calibri" pitchFamily="34" charset="-122"/>
                          <a:cs typeface="Calibri" pitchFamily="34" charset="-120"/>
                        </a:rPr>
                        <a:t>Nonexistent to Initial</a:t>
                      </a:r>
                      <a:endParaRPr lang="en-US" sz="125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250" dirty="0">
                          <a:solidFill>
                            <a:srgbClr val="1F2A37"/>
                          </a:solidFill>
                          <a:latin typeface="Calibri" pitchFamily="34" charset="0"/>
                          <a:ea typeface="Calibri" pitchFamily="34" charset="-122"/>
                          <a:cs typeface="Calibri" pitchFamily="34" charset="-120"/>
                        </a:rPr>
                        <a:t>Establish the foundation: name owners, create first artifacts</a:t>
                      </a:r>
                      <a:endParaRPr lang="en-US" sz="125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01752">
                <a:tc>
                  <a:txBody>
                    <a:bodyPr/>
                    <a:lstStyle/>
                    <a:p>
                      <a:pPr marL="0" indent="0">
                        <a:buNone/>
                      </a:pPr>
                      <a:r>
                        <a:rPr lang="en-US" sz="1250" b="1" dirty="0">
                          <a:solidFill>
                            <a:srgbClr val="1F2A37"/>
                          </a:solidFill>
                          <a:latin typeface="Calibri" pitchFamily="34" charset="0"/>
                          <a:ea typeface="Calibri" pitchFamily="34" charset="-122"/>
                          <a:cs typeface="Calibri" pitchFamily="34" charset="-120"/>
                        </a:rPr>
                        <a:t>1 to 2</a:t>
                      </a:r>
                      <a:endParaRPr lang="en-US" sz="125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1F6FA"/>
                    </a:solidFill>
                  </a:tcPr>
                </a:tc>
                <a:tc>
                  <a:txBody>
                    <a:bodyPr/>
                    <a:lstStyle/>
                    <a:p>
                      <a:pPr marL="0" indent="0">
                        <a:buNone/>
                      </a:pPr>
                      <a:r>
                        <a:rPr lang="en-US" sz="1250" dirty="0">
                          <a:solidFill>
                            <a:srgbClr val="1F2A37"/>
                          </a:solidFill>
                          <a:latin typeface="Calibri" pitchFamily="34" charset="0"/>
                          <a:ea typeface="Calibri" pitchFamily="34" charset="-122"/>
                          <a:cs typeface="Calibri" pitchFamily="34" charset="-120"/>
                        </a:rPr>
                        <a:t>Initial to Defined</a:t>
                      </a:r>
                      <a:endParaRPr lang="en-US" sz="125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1F6FA"/>
                    </a:solidFill>
                  </a:tcPr>
                </a:tc>
                <a:tc>
                  <a:txBody>
                    <a:bodyPr/>
                    <a:lstStyle/>
                    <a:p>
                      <a:pPr marL="0" indent="0">
                        <a:buNone/>
                      </a:pPr>
                      <a:r>
                        <a:rPr lang="en-US" sz="1250" dirty="0">
                          <a:solidFill>
                            <a:srgbClr val="1F2A37"/>
                          </a:solidFill>
                          <a:latin typeface="Calibri" pitchFamily="34" charset="0"/>
                          <a:ea typeface="Calibri" pitchFamily="34" charset="-122"/>
                          <a:cs typeface="Calibri" pitchFamily="34" charset="-120"/>
                        </a:rPr>
                        <a:t>Formalize and document informal practices</a:t>
                      </a:r>
                      <a:endParaRPr lang="en-US" sz="125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1F6FA"/>
                    </a:solidFill>
                  </a:tcPr>
                </a:tc>
                <a:extLst>
                  <a:ext uri="{0D108BD9-81ED-4DB2-BD59-A6C34878D82A}">
                    <a16:rowId xmlns:a16="http://schemas.microsoft.com/office/drawing/2014/main" val="10002"/>
                  </a:ext>
                </a:extLst>
              </a:tr>
              <a:tr h="301752">
                <a:tc>
                  <a:txBody>
                    <a:bodyPr/>
                    <a:lstStyle/>
                    <a:p>
                      <a:pPr marL="0" indent="0">
                        <a:buNone/>
                      </a:pPr>
                      <a:r>
                        <a:rPr lang="en-US" sz="1250" b="1" dirty="0">
                          <a:solidFill>
                            <a:srgbClr val="1F2A37"/>
                          </a:solidFill>
                          <a:latin typeface="Calibri" pitchFamily="34" charset="0"/>
                          <a:ea typeface="Calibri" pitchFamily="34" charset="-122"/>
                          <a:cs typeface="Calibri" pitchFamily="34" charset="-120"/>
                        </a:rPr>
                        <a:t>2 to 3</a:t>
                      </a:r>
                      <a:endParaRPr lang="en-US" sz="125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250" dirty="0">
                          <a:solidFill>
                            <a:srgbClr val="1F2A37"/>
                          </a:solidFill>
                          <a:latin typeface="Calibri" pitchFamily="34" charset="0"/>
                          <a:ea typeface="Calibri" pitchFamily="34" charset="-122"/>
                          <a:cs typeface="Calibri" pitchFamily="34" charset="-120"/>
                        </a:rPr>
                        <a:t>Defined to Implemented</a:t>
                      </a:r>
                      <a:endParaRPr lang="en-US" sz="125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250" dirty="0">
                          <a:solidFill>
                            <a:srgbClr val="1F2A37"/>
                          </a:solidFill>
                          <a:latin typeface="Calibri" pitchFamily="34" charset="0"/>
                          <a:ea typeface="Calibri" pitchFamily="34" charset="-122"/>
                          <a:cs typeface="Calibri" pitchFamily="34" charset="-120"/>
                        </a:rPr>
                        <a:t>Implement consistently and generate evidence</a:t>
                      </a:r>
                      <a:endParaRPr lang="en-US" sz="125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01752">
                <a:tc>
                  <a:txBody>
                    <a:bodyPr/>
                    <a:lstStyle/>
                    <a:p>
                      <a:pPr marL="0" indent="0">
                        <a:buNone/>
                      </a:pPr>
                      <a:r>
                        <a:rPr lang="en-US" sz="1250" b="1" dirty="0">
                          <a:solidFill>
                            <a:srgbClr val="1F2A37"/>
                          </a:solidFill>
                          <a:latin typeface="Calibri" pitchFamily="34" charset="0"/>
                          <a:ea typeface="Calibri" pitchFamily="34" charset="-122"/>
                          <a:cs typeface="Calibri" pitchFamily="34" charset="-120"/>
                        </a:rPr>
                        <a:t>3 to 4</a:t>
                      </a:r>
                      <a:endParaRPr lang="en-US" sz="125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1F6FA"/>
                    </a:solidFill>
                  </a:tcPr>
                </a:tc>
                <a:tc>
                  <a:txBody>
                    <a:bodyPr/>
                    <a:lstStyle/>
                    <a:p>
                      <a:pPr marL="0" indent="0">
                        <a:buNone/>
                      </a:pPr>
                      <a:r>
                        <a:rPr lang="en-US" sz="1250" dirty="0">
                          <a:solidFill>
                            <a:srgbClr val="1F2A37"/>
                          </a:solidFill>
                          <a:latin typeface="Calibri" pitchFamily="34" charset="0"/>
                          <a:ea typeface="Calibri" pitchFamily="34" charset="-122"/>
                          <a:cs typeface="Calibri" pitchFamily="34" charset="-120"/>
                        </a:rPr>
                        <a:t>Implemented to Managed</a:t>
                      </a:r>
                      <a:endParaRPr lang="en-US" sz="125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1F6FA"/>
                    </a:solidFill>
                  </a:tcPr>
                </a:tc>
                <a:tc>
                  <a:txBody>
                    <a:bodyPr/>
                    <a:lstStyle/>
                    <a:p>
                      <a:pPr marL="0" indent="0">
                        <a:buNone/>
                      </a:pPr>
                      <a:r>
                        <a:rPr lang="en-US" sz="1250" dirty="0">
                          <a:solidFill>
                            <a:srgbClr val="1F2A37"/>
                          </a:solidFill>
                          <a:latin typeface="Calibri" pitchFamily="34" charset="0"/>
                          <a:ea typeface="Calibri" pitchFamily="34" charset="-122"/>
                          <a:cs typeface="Calibri" pitchFamily="34" charset="-120"/>
                        </a:rPr>
                        <a:t>Measure and manage: metrics, reporting, validation</a:t>
                      </a:r>
                      <a:endParaRPr lang="en-US" sz="125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1F6FA"/>
                    </a:solidFill>
                  </a:tcPr>
                </a:tc>
                <a:extLst>
                  <a:ext uri="{0D108BD9-81ED-4DB2-BD59-A6C34878D82A}">
                    <a16:rowId xmlns:a16="http://schemas.microsoft.com/office/drawing/2014/main" val="10004"/>
                  </a:ext>
                </a:extLst>
              </a:tr>
              <a:tr h="301752">
                <a:tc>
                  <a:txBody>
                    <a:bodyPr/>
                    <a:lstStyle/>
                    <a:p>
                      <a:pPr marL="0" indent="0">
                        <a:buNone/>
                      </a:pPr>
                      <a:r>
                        <a:rPr lang="en-US" sz="1250" b="1" dirty="0">
                          <a:solidFill>
                            <a:srgbClr val="1F2A37"/>
                          </a:solidFill>
                          <a:latin typeface="Calibri" pitchFamily="34" charset="0"/>
                          <a:ea typeface="Calibri" pitchFamily="34" charset="-122"/>
                          <a:cs typeface="Calibri" pitchFamily="34" charset="-120"/>
                        </a:rPr>
                        <a:t>4 to 5</a:t>
                      </a:r>
                      <a:endParaRPr lang="en-US" sz="125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250" dirty="0">
                          <a:solidFill>
                            <a:srgbClr val="1F2A37"/>
                          </a:solidFill>
                          <a:latin typeface="Calibri" pitchFamily="34" charset="0"/>
                          <a:ea typeface="Calibri" pitchFamily="34" charset="-122"/>
                          <a:cs typeface="Calibri" pitchFamily="34" charset="-120"/>
                        </a:rPr>
                        <a:t>Managed to Optimized</a:t>
                      </a:r>
                      <a:endParaRPr lang="en-US" sz="125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250" dirty="0">
                          <a:solidFill>
                            <a:srgbClr val="1F2A37"/>
                          </a:solidFill>
                          <a:latin typeface="Calibri" pitchFamily="34" charset="0"/>
                          <a:ea typeface="Calibri" pitchFamily="34" charset="-122"/>
                          <a:cs typeface="Calibri" pitchFamily="34" charset="-120"/>
                        </a:rPr>
                        <a:t>Optimize and automate; proactive improvement</a:t>
                      </a:r>
                      <a:endParaRPr lang="en-US" sz="125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AFC"/>
        </a:solidFill>
        <a:effectLst/>
      </p:bgPr>
    </p:bg>
    <p:spTree>
      <p:nvGrpSpPr>
        <p:cNvPr id="1" name=""/>
        <p:cNvGrpSpPr/>
        <p:nvPr/>
      </p:nvGrpSpPr>
      <p:grpSpPr>
        <a:xfrm>
          <a:off x="0" y="0"/>
          <a:ext cx="0" cy="0"/>
          <a:chOff x="0" y="0"/>
          <a:chExt cx="0" cy="0"/>
        </a:xfrm>
      </p:grpSpPr>
      <p:sp>
        <p:nvSpPr>
          <p:cNvPr id="2" name="Shape 0"/>
          <p:cNvSpPr/>
          <p:nvPr/>
        </p:nvSpPr>
        <p:spPr>
          <a:xfrm>
            <a:off x="0" y="0"/>
            <a:ext cx="12188952" cy="914400"/>
          </a:xfrm>
          <a:prstGeom prst="rect">
            <a:avLst/>
          </a:prstGeom>
          <a:solidFill>
            <a:srgbClr val="1F4E79"/>
          </a:solidFill>
          <a:ln/>
        </p:spPr>
        <p:txBody>
          <a:bodyPr/>
          <a:lstStyle/>
          <a:p>
            <a:endParaRPr lang="en-US"/>
          </a:p>
        </p:txBody>
      </p:sp>
      <p:sp>
        <p:nvSpPr>
          <p:cNvPr id="3" name="Text 1"/>
          <p:cNvSpPr txBox="1"/>
          <p:nvPr/>
        </p:nvSpPr>
        <p:spPr>
          <a:xfrm>
            <a:off x="548640" y="109728"/>
            <a:ext cx="9326880" cy="694944"/>
          </a:xfrm>
          <a:prstGeom prst="rect">
            <a:avLst/>
          </a:prstGeom>
          <a:noFill/>
          <a:ln/>
        </p:spPr>
        <p:txBody>
          <a:bodyPr wrap="square" lIns="0" tIns="0" rIns="0" bIns="0" rtlCol="0" anchor="ctr"/>
          <a:lstStyle/>
          <a:p>
            <a:pPr marL="0" indent="0">
              <a:buNone/>
            </a:pPr>
            <a:r>
              <a:rPr lang="en-US" sz="3000" b="1" dirty="0">
                <a:solidFill>
                  <a:srgbClr val="FFFFFF"/>
                </a:solidFill>
                <a:latin typeface="Calibri" pitchFamily="34" charset="0"/>
                <a:ea typeface="Calibri" pitchFamily="34" charset="-122"/>
                <a:cs typeface="Calibri" pitchFamily="34" charset="-120"/>
              </a:rPr>
              <a:t>Worked Example: Score to Taskers</a:t>
            </a:r>
            <a:endParaRPr lang="en-US" sz="3000" dirty="0"/>
          </a:p>
        </p:txBody>
      </p:sp>
      <p:sp>
        <p:nvSpPr>
          <p:cNvPr id="4" name="Text 2"/>
          <p:cNvSpPr txBox="1"/>
          <p:nvPr/>
        </p:nvSpPr>
        <p:spPr>
          <a:xfrm>
            <a:off x="9966960" y="109728"/>
            <a:ext cx="1691640" cy="694944"/>
          </a:xfrm>
          <a:prstGeom prst="rect">
            <a:avLst/>
          </a:prstGeom>
          <a:noFill/>
          <a:ln/>
        </p:spPr>
        <p:txBody>
          <a:bodyPr wrap="square" lIns="0" tIns="0" rIns="0" bIns="0" rtlCol="0" anchor="ctr"/>
          <a:lstStyle/>
          <a:p>
            <a:pPr marL="0" indent="0" algn="r">
              <a:buNone/>
            </a:pPr>
            <a:r>
              <a:rPr lang="en-US" sz="1300" b="1" dirty="0">
                <a:solidFill>
                  <a:srgbClr val="FFFFFF"/>
                </a:solidFill>
                <a:latin typeface="Calibri" pitchFamily="34" charset="0"/>
                <a:ea typeface="Calibri" pitchFamily="34" charset="-122"/>
                <a:cs typeface="Calibri" pitchFamily="34" charset="-120"/>
              </a:rPr>
              <a:t>Bay Area UASI</a:t>
            </a:r>
            <a:endParaRPr lang="en-US" sz="1300" dirty="0"/>
          </a:p>
        </p:txBody>
      </p:sp>
      <p:sp>
        <p:nvSpPr>
          <p:cNvPr id="5" name="Text 3"/>
          <p:cNvSpPr txBox="1"/>
          <p:nvPr/>
        </p:nvSpPr>
        <p:spPr>
          <a:xfrm>
            <a:off x="548640" y="1051560"/>
            <a:ext cx="11064240" cy="411480"/>
          </a:xfrm>
          <a:prstGeom prst="rect">
            <a:avLst/>
          </a:prstGeom>
          <a:noFill/>
          <a:ln/>
        </p:spPr>
        <p:txBody>
          <a:bodyPr wrap="square" lIns="0" tIns="0" rIns="0" bIns="0" rtlCol="0" anchor="ctr"/>
          <a:lstStyle/>
          <a:p>
            <a:pPr marL="0" indent="0">
              <a:buNone/>
            </a:pPr>
            <a:r>
              <a:rPr lang="en-US" sz="1500" i="1" dirty="0">
                <a:solidFill>
                  <a:srgbClr val="5B6B7B"/>
                </a:solidFill>
                <a:latin typeface="Calibri" pitchFamily="34" charset="0"/>
                <a:ea typeface="Calibri" pitchFamily="34" charset="-122"/>
                <a:cs typeface="Calibri" pitchFamily="34" charset="-120"/>
              </a:rPr>
              <a:t>Test data: Detective (LOE 3) averages 2.22, so use the LOE 3 "Score 2 to 3" tasker list</a:t>
            </a:r>
            <a:endParaRPr lang="en-US" sz="1500" dirty="0"/>
          </a:p>
        </p:txBody>
      </p:sp>
      <p:sp>
        <p:nvSpPr>
          <p:cNvPr id="6" name="Text 4"/>
          <p:cNvSpPr txBox="1"/>
          <p:nvPr/>
        </p:nvSpPr>
        <p:spPr>
          <a:xfrm>
            <a:off x="548640" y="6400800"/>
            <a:ext cx="10241280" cy="274320"/>
          </a:xfrm>
          <a:prstGeom prst="rect">
            <a:avLst/>
          </a:prstGeom>
          <a:noFill/>
          <a:ln/>
        </p:spPr>
        <p:txBody>
          <a:bodyPr wrap="square" lIns="0" tIns="0" rIns="0" bIns="0" rtlCol="0" anchor="ctr"/>
          <a:lstStyle/>
          <a:p>
            <a:pPr marL="0" indent="0">
              <a:buNone/>
            </a:pPr>
            <a:r>
              <a:rPr lang="en-US" sz="1000" dirty="0">
                <a:solidFill>
                  <a:srgbClr val="5B6B7B"/>
                </a:solidFill>
                <a:latin typeface="Calibri" pitchFamily="34" charset="0"/>
                <a:ea typeface="Calibri" pitchFamily="34" charset="-122"/>
                <a:cs typeface="Calibri" pitchFamily="34" charset="-120"/>
              </a:rPr>
              <a:t>A self-improvement process, not a formal audit, inspection, or compliance review.</a:t>
            </a:r>
            <a:endParaRPr lang="en-US" sz="1000" dirty="0"/>
          </a:p>
        </p:txBody>
      </p:sp>
      <p:sp>
        <p:nvSpPr>
          <p:cNvPr id="7" name="Text 5"/>
          <p:cNvSpPr txBox="1"/>
          <p:nvPr/>
        </p:nvSpPr>
        <p:spPr>
          <a:xfrm>
            <a:off x="10972800" y="6400800"/>
            <a:ext cx="685800" cy="274320"/>
          </a:xfrm>
          <a:prstGeom prst="rect">
            <a:avLst/>
          </a:prstGeom>
          <a:noFill/>
          <a:ln/>
        </p:spPr>
        <p:txBody>
          <a:bodyPr wrap="square" lIns="0" tIns="0" rIns="0" bIns="0" rtlCol="0" anchor="ctr"/>
          <a:lstStyle/>
          <a:p>
            <a:pPr marL="0" indent="0" algn="r">
              <a:buNone/>
            </a:pPr>
            <a:r>
              <a:rPr lang="en-US" sz="1000" dirty="0">
                <a:solidFill>
                  <a:srgbClr val="5B6B7B"/>
                </a:solidFill>
                <a:latin typeface="Calibri" pitchFamily="34" charset="0"/>
                <a:ea typeface="Calibri" pitchFamily="34" charset="-122"/>
                <a:cs typeface="Calibri" pitchFamily="34" charset="-120"/>
              </a:rPr>
              <a:t>13</a:t>
            </a:r>
            <a:endParaRPr lang="en-US" sz="1000" dirty="0"/>
          </a:p>
        </p:txBody>
      </p:sp>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548640" y="1645920"/>
          <a:ext cx="11091672" cy="2755392"/>
        </p:xfrm>
        <a:graphic>
          <a:graphicData uri="http://schemas.openxmlformats.org/drawingml/2006/table">
            <a:tbl>
              <a:tblPr/>
              <a:tblGrid>
                <a:gridCol w="4480560">
                  <a:extLst>
                    <a:ext uri="{9D8B030D-6E8A-4147-A177-3AD203B41FA5}">
                      <a16:colId xmlns:a16="http://schemas.microsoft.com/office/drawing/2014/main" val="20000"/>
                    </a:ext>
                  </a:extLst>
                </a:gridCol>
                <a:gridCol w="1280160">
                  <a:extLst>
                    <a:ext uri="{9D8B030D-6E8A-4147-A177-3AD203B41FA5}">
                      <a16:colId xmlns:a16="http://schemas.microsoft.com/office/drawing/2014/main" val="20001"/>
                    </a:ext>
                  </a:extLst>
                </a:gridCol>
                <a:gridCol w="2651760">
                  <a:extLst>
                    <a:ext uri="{9D8B030D-6E8A-4147-A177-3AD203B41FA5}">
                      <a16:colId xmlns:a16="http://schemas.microsoft.com/office/drawing/2014/main" val="20002"/>
                    </a:ext>
                  </a:extLst>
                </a:gridCol>
                <a:gridCol w="1216152">
                  <a:extLst>
                    <a:ext uri="{9D8B030D-6E8A-4147-A177-3AD203B41FA5}">
                      <a16:colId xmlns:a16="http://schemas.microsoft.com/office/drawing/2014/main" val="20003"/>
                    </a:ext>
                  </a:extLst>
                </a:gridCol>
                <a:gridCol w="1463040">
                  <a:extLst>
                    <a:ext uri="{9D8B030D-6E8A-4147-A177-3AD203B41FA5}">
                      <a16:colId xmlns:a16="http://schemas.microsoft.com/office/drawing/2014/main" val="20004"/>
                    </a:ext>
                  </a:extLst>
                </a:gridCol>
              </a:tblGrid>
              <a:tr h="457200">
                <a:tc>
                  <a:txBody>
                    <a:bodyPr/>
                    <a:lstStyle/>
                    <a:p>
                      <a:pPr marL="0" indent="0">
                        <a:buNone/>
                      </a:pPr>
                      <a:r>
                        <a:rPr lang="en-US" sz="1300" b="1" dirty="0">
                          <a:solidFill>
                            <a:srgbClr val="FFFFFF"/>
                          </a:solidFill>
                          <a:latin typeface="Calibri" pitchFamily="34" charset="0"/>
                          <a:ea typeface="Calibri" pitchFamily="34" charset="-122"/>
                          <a:cs typeface="Calibri" pitchFamily="34" charset="-120"/>
                        </a:rPr>
                        <a:t>Tasker (from the playbook)</a:t>
                      </a:r>
                      <a:endParaRPr lang="en-US" sz="13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1F4E79"/>
                    </a:solidFill>
                  </a:tcPr>
                </a:tc>
                <a:tc>
                  <a:txBody>
                    <a:bodyPr/>
                    <a:lstStyle/>
                    <a:p>
                      <a:pPr marL="0" indent="0">
                        <a:buNone/>
                      </a:pPr>
                      <a:r>
                        <a:rPr lang="en-US" sz="1300" b="1" dirty="0">
                          <a:solidFill>
                            <a:srgbClr val="FFFFFF"/>
                          </a:solidFill>
                          <a:latin typeface="Calibri" pitchFamily="34" charset="0"/>
                          <a:ea typeface="Calibri" pitchFamily="34" charset="-122"/>
                          <a:cs typeface="Calibri" pitchFamily="34" charset="-120"/>
                        </a:rPr>
                        <a:t>Phase</a:t>
                      </a:r>
                      <a:endParaRPr lang="en-US" sz="13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1F4E79"/>
                    </a:solidFill>
                  </a:tcPr>
                </a:tc>
                <a:tc>
                  <a:txBody>
                    <a:bodyPr/>
                    <a:lstStyle/>
                    <a:p>
                      <a:pPr marL="0" indent="0">
                        <a:buNone/>
                      </a:pPr>
                      <a:r>
                        <a:rPr lang="en-US" sz="1300" b="1" dirty="0">
                          <a:solidFill>
                            <a:srgbClr val="FFFFFF"/>
                          </a:solidFill>
                          <a:latin typeface="Calibri" pitchFamily="34" charset="0"/>
                          <a:ea typeface="Calibri" pitchFamily="34" charset="-122"/>
                          <a:cs typeface="Calibri" pitchFamily="34" charset="-120"/>
                        </a:rPr>
                        <a:t>Controls Covered</a:t>
                      </a:r>
                      <a:endParaRPr lang="en-US" sz="13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1F4E79"/>
                    </a:solidFill>
                  </a:tcPr>
                </a:tc>
                <a:tc>
                  <a:txBody>
                    <a:bodyPr/>
                    <a:lstStyle/>
                    <a:p>
                      <a:pPr marL="0" indent="0">
                        <a:buNone/>
                      </a:pPr>
                      <a:r>
                        <a:rPr lang="en-US" sz="1300" b="1" dirty="0">
                          <a:solidFill>
                            <a:srgbClr val="FFFFFF"/>
                          </a:solidFill>
                          <a:latin typeface="Calibri" pitchFamily="34" charset="0"/>
                          <a:ea typeface="Calibri" pitchFamily="34" charset="-122"/>
                          <a:cs typeface="Calibri" pitchFamily="34" charset="-120"/>
                        </a:rPr>
                        <a:t>Owner</a:t>
                      </a:r>
                      <a:endParaRPr lang="en-US" sz="13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1F4E79"/>
                    </a:solidFill>
                  </a:tcPr>
                </a:tc>
                <a:tc>
                  <a:txBody>
                    <a:bodyPr/>
                    <a:lstStyle/>
                    <a:p>
                      <a:pPr marL="0" indent="0">
                        <a:buNone/>
                      </a:pPr>
                      <a:r>
                        <a:rPr lang="en-US" sz="1300" b="1" dirty="0">
                          <a:solidFill>
                            <a:srgbClr val="FFFFFF"/>
                          </a:solidFill>
                          <a:latin typeface="Calibri" pitchFamily="34" charset="0"/>
                          <a:ea typeface="Calibri" pitchFamily="34" charset="-122"/>
                          <a:cs typeface="Calibri" pitchFamily="34" charset="-120"/>
                        </a:rPr>
                        <a:t>Completion Criterion</a:t>
                      </a:r>
                      <a:endParaRPr lang="en-US" sz="13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1F4E79"/>
                    </a:solidFill>
                  </a:tcPr>
                </a:tc>
                <a:extLst>
                  <a:ext uri="{0D108BD9-81ED-4DB2-BD59-A6C34878D82A}">
                    <a16:rowId xmlns:a16="http://schemas.microsoft.com/office/drawing/2014/main" val="10000"/>
                  </a:ext>
                </a:extLst>
              </a:tr>
              <a:tr h="457200">
                <a:tc>
                  <a:txBody>
                    <a:bodyPr/>
                    <a:lstStyle/>
                    <a:p>
                      <a:pPr marL="0" indent="0">
                        <a:buNone/>
                      </a:pPr>
                      <a:r>
                        <a:rPr lang="en-US" sz="1300" b="1" dirty="0">
                          <a:solidFill>
                            <a:srgbClr val="1F2A37"/>
                          </a:solidFill>
                          <a:latin typeface="Calibri" pitchFamily="34" charset="0"/>
                          <a:ea typeface="Calibri" pitchFamily="34" charset="-122"/>
                          <a:cs typeface="Calibri" pitchFamily="34" charset="-120"/>
                        </a:rPr>
                        <a:t>Tune and validate SIEM correlation rules</a:t>
                      </a:r>
                      <a:endParaRPr lang="en-US" sz="13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300" dirty="0">
                          <a:solidFill>
                            <a:srgbClr val="1F2A37"/>
                          </a:solidFill>
                          <a:latin typeface="Calibri" pitchFamily="34" charset="0"/>
                          <a:ea typeface="Calibri" pitchFamily="34" charset="-122"/>
                          <a:cs typeface="Calibri" pitchFamily="34" charset="-120"/>
                        </a:rPr>
                        <a:t>Days 1-30</a:t>
                      </a:r>
                      <a:endParaRPr lang="en-US" sz="13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300" dirty="0">
                          <a:solidFill>
                            <a:srgbClr val="1F2A37"/>
                          </a:solidFill>
                          <a:latin typeface="Calibri" pitchFamily="34" charset="0"/>
                          <a:ea typeface="Calibri" pitchFamily="34" charset="-122"/>
                          <a:cs typeface="Calibri" pitchFamily="34" charset="-120"/>
                        </a:rPr>
                        <a:t>DETECT-09, DETECT-02</a:t>
                      </a:r>
                      <a:endParaRPr lang="en-US" sz="13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300" dirty="0">
                          <a:solidFill>
                            <a:srgbClr val="1F2A37"/>
                          </a:solidFill>
                          <a:latin typeface="Calibri" pitchFamily="34" charset="0"/>
                          <a:ea typeface="Calibri" pitchFamily="34" charset="-122"/>
                          <a:cs typeface="Calibri" pitchFamily="34" charset="-120"/>
                        </a:rPr>
                        <a:t>You assign</a:t>
                      </a:r>
                      <a:endParaRPr lang="en-US" sz="13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300" dirty="0">
                          <a:solidFill>
                            <a:srgbClr val="1F2A37"/>
                          </a:solidFill>
                          <a:latin typeface="Calibri" pitchFamily="34" charset="0"/>
                          <a:ea typeface="Calibri" pitchFamily="34" charset="-122"/>
                          <a:cs typeface="Calibri" pitchFamily="34" charset="-120"/>
                        </a:rPr>
                        <a:t>You define</a:t>
                      </a:r>
                      <a:endParaRPr lang="en-US" sz="13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57200">
                <a:tc>
                  <a:txBody>
                    <a:bodyPr/>
                    <a:lstStyle/>
                    <a:p>
                      <a:pPr marL="0" indent="0">
                        <a:buNone/>
                      </a:pPr>
                      <a:r>
                        <a:rPr lang="en-US" sz="1300" b="1" dirty="0">
                          <a:solidFill>
                            <a:srgbClr val="1F2A37"/>
                          </a:solidFill>
                          <a:latin typeface="Calibri" pitchFamily="34" charset="0"/>
                          <a:ea typeface="Calibri" pitchFamily="34" charset="-122"/>
                          <a:cs typeface="Calibri" pitchFamily="34" charset="-120"/>
                        </a:rPr>
                        <a:t>Achieve full EDR coverage with compliance reporting</a:t>
                      </a:r>
                      <a:endParaRPr lang="en-US" sz="13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1F6FA"/>
                    </a:solidFill>
                  </a:tcPr>
                </a:tc>
                <a:tc>
                  <a:txBody>
                    <a:bodyPr/>
                    <a:lstStyle/>
                    <a:p>
                      <a:pPr marL="0" indent="0">
                        <a:buNone/>
                      </a:pPr>
                      <a:r>
                        <a:rPr lang="en-US" sz="1300" dirty="0">
                          <a:solidFill>
                            <a:srgbClr val="1F2A37"/>
                          </a:solidFill>
                          <a:latin typeface="Calibri" pitchFamily="34" charset="0"/>
                          <a:ea typeface="Calibri" pitchFamily="34" charset="-122"/>
                          <a:cs typeface="Calibri" pitchFamily="34" charset="-120"/>
                        </a:rPr>
                        <a:t>Days 1-30</a:t>
                      </a:r>
                      <a:endParaRPr lang="en-US" sz="13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1F6FA"/>
                    </a:solidFill>
                  </a:tcPr>
                </a:tc>
                <a:tc>
                  <a:txBody>
                    <a:bodyPr/>
                    <a:lstStyle/>
                    <a:p>
                      <a:pPr marL="0" indent="0">
                        <a:buNone/>
                      </a:pPr>
                      <a:r>
                        <a:rPr lang="en-US" sz="1300" dirty="0">
                          <a:solidFill>
                            <a:srgbClr val="1F2A37"/>
                          </a:solidFill>
                          <a:latin typeface="Calibri" pitchFamily="34" charset="0"/>
                          <a:ea typeface="Calibri" pitchFamily="34" charset="-122"/>
                          <a:cs typeface="Calibri" pitchFamily="34" charset="-120"/>
                        </a:rPr>
                        <a:t>DETECT-04</a:t>
                      </a:r>
                      <a:endParaRPr lang="en-US" sz="13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1F6FA"/>
                    </a:solidFill>
                  </a:tcPr>
                </a:tc>
                <a:tc>
                  <a:txBody>
                    <a:bodyPr/>
                    <a:lstStyle/>
                    <a:p>
                      <a:pPr marL="0" indent="0">
                        <a:buNone/>
                      </a:pPr>
                      <a:r>
                        <a:rPr lang="en-US" sz="1300" dirty="0">
                          <a:solidFill>
                            <a:srgbClr val="1F2A37"/>
                          </a:solidFill>
                          <a:latin typeface="Calibri" pitchFamily="34" charset="0"/>
                          <a:ea typeface="Calibri" pitchFamily="34" charset="-122"/>
                          <a:cs typeface="Calibri" pitchFamily="34" charset="-120"/>
                        </a:rPr>
                        <a:t>You assign</a:t>
                      </a:r>
                      <a:endParaRPr lang="en-US" sz="13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1F6FA"/>
                    </a:solidFill>
                  </a:tcPr>
                </a:tc>
                <a:tc>
                  <a:txBody>
                    <a:bodyPr/>
                    <a:lstStyle/>
                    <a:p>
                      <a:pPr marL="0" indent="0">
                        <a:buNone/>
                      </a:pPr>
                      <a:r>
                        <a:rPr lang="en-US" sz="1300" dirty="0">
                          <a:solidFill>
                            <a:srgbClr val="1F2A37"/>
                          </a:solidFill>
                          <a:latin typeface="Calibri" pitchFamily="34" charset="0"/>
                          <a:ea typeface="Calibri" pitchFamily="34" charset="-122"/>
                          <a:cs typeface="Calibri" pitchFamily="34" charset="-120"/>
                        </a:rPr>
                        <a:t>You define</a:t>
                      </a:r>
                      <a:endParaRPr lang="en-US" sz="13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1F6FA"/>
                    </a:solidFill>
                  </a:tcPr>
                </a:tc>
                <a:extLst>
                  <a:ext uri="{0D108BD9-81ED-4DB2-BD59-A6C34878D82A}">
                    <a16:rowId xmlns:a16="http://schemas.microsoft.com/office/drawing/2014/main" val="10002"/>
                  </a:ext>
                </a:extLst>
              </a:tr>
              <a:tr h="457200">
                <a:tc>
                  <a:txBody>
                    <a:bodyPr/>
                    <a:lstStyle/>
                    <a:p>
                      <a:pPr marL="0" indent="0">
                        <a:buNone/>
                      </a:pPr>
                      <a:r>
                        <a:rPr lang="en-US" sz="1300" b="1" dirty="0">
                          <a:solidFill>
                            <a:srgbClr val="1F2A37"/>
                          </a:solidFill>
                          <a:latin typeface="Calibri" pitchFamily="34" charset="0"/>
                          <a:ea typeface="Calibri" pitchFamily="34" charset="-122"/>
                          <a:cs typeface="Calibri" pitchFamily="34" charset="-120"/>
                        </a:rPr>
                        <a:t>Operationalize consistent alert monitoring</a:t>
                      </a:r>
                      <a:endParaRPr lang="en-US" sz="13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300" dirty="0">
                          <a:solidFill>
                            <a:srgbClr val="1F2A37"/>
                          </a:solidFill>
                          <a:latin typeface="Calibri" pitchFamily="34" charset="0"/>
                          <a:ea typeface="Calibri" pitchFamily="34" charset="-122"/>
                          <a:cs typeface="Calibri" pitchFamily="34" charset="-120"/>
                        </a:rPr>
                        <a:t>Days 31-60</a:t>
                      </a:r>
                      <a:endParaRPr lang="en-US" sz="13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300" dirty="0">
                          <a:solidFill>
                            <a:srgbClr val="1F2A37"/>
                          </a:solidFill>
                          <a:latin typeface="Calibri" pitchFamily="34" charset="0"/>
                          <a:ea typeface="Calibri" pitchFamily="34" charset="-122"/>
                          <a:cs typeface="Calibri" pitchFamily="34" charset="-120"/>
                        </a:rPr>
                        <a:t>DETECT-03, DETECT-08</a:t>
                      </a:r>
                      <a:endParaRPr lang="en-US" sz="13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300" dirty="0">
                          <a:solidFill>
                            <a:srgbClr val="1F2A37"/>
                          </a:solidFill>
                          <a:latin typeface="Calibri" pitchFamily="34" charset="0"/>
                          <a:ea typeface="Calibri" pitchFamily="34" charset="-122"/>
                          <a:cs typeface="Calibri" pitchFamily="34" charset="-120"/>
                        </a:rPr>
                        <a:t>You assign</a:t>
                      </a:r>
                      <a:endParaRPr lang="en-US" sz="13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300" dirty="0">
                          <a:solidFill>
                            <a:srgbClr val="1F2A37"/>
                          </a:solidFill>
                          <a:latin typeface="Calibri" pitchFamily="34" charset="0"/>
                          <a:ea typeface="Calibri" pitchFamily="34" charset="-122"/>
                          <a:cs typeface="Calibri" pitchFamily="34" charset="-120"/>
                        </a:rPr>
                        <a:t>You define</a:t>
                      </a:r>
                      <a:endParaRPr lang="en-US" sz="13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57200">
                <a:tc>
                  <a:txBody>
                    <a:bodyPr/>
                    <a:lstStyle/>
                    <a:p>
                      <a:pPr marL="0" indent="0">
                        <a:buNone/>
                      </a:pPr>
                      <a:r>
                        <a:rPr lang="en-US" sz="1300" b="1" dirty="0">
                          <a:solidFill>
                            <a:srgbClr val="1F2A37"/>
                          </a:solidFill>
                          <a:latin typeface="Calibri" pitchFamily="34" charset="0"/>
                          <a:ea typeface="Calibri" pitchFamily="34" charset="-122"/>
                          <a:cs typeface="Calibri" pitchFamily="34" charset="-120"/>
                        </a:rPr>
                        <a:t>Enforce log integrity and verify coverage</a:t>
                      </a:r>
                      <a:endParaRPr lang="en-US" sz="13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1F6FA"/>
                    </a:solidFill>
                  </a:tcPr>
                </a:tc>
                <a:tc>
                  <a:txBody>
                    <a:bodyPr/>
                    <a:lstStyle/>
                    <a:p>
                      <a:pPr marL="0" indent="0">
                        <a:buNone/>
                      </a:pPr>
                      <a:r>
                        <a:rPr lang="en-US" sz="1300" dirty="0">
                          <a:solidFill>
                            <a:srgbClr val="1F2A37"/>
                          </a:solidFill>
                          <a:latin typeface="Calibri" pitchFamily="34" charset="0"/>
                          <a:ea typeface="Calibri" pitchFamily="34" charset="-122"/>
                          <a:cs typeface="Calibri" pitchFamily="34" charset="-120"/>
                        </a:rPr>
                        <a:t>Days 31-60</a:t>
                      </a:r>
                      <a:endParaRPr lang="en-US" sz="13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1F6FA"/>
                    </a:solidFill>
                  </a:tcPr>
                </a:tc>
                <a:tc>
                  <a:txBody>
                    <a:bodyPr/>
                    <a:lstStyle/>
                    <a:p>
                      <a:pPr marL="0" indent="0">
                        <a:buNone/>
                      </a:pPr>
                      <a:r>
                        <a:rPr lang="en-US" sz="1300" dirty="0">
                          <a:solidFill>
                            <a:srgbClr val="1F2A37"/>
                          </a:solidFill>
                          <a:latin typeface="Calibri" pitchFamily="34" charset="0"/>
                          <a:ea typeface="Calibri" pitchFamily="34" charset="-122"/>
                          <a:cs typeface="Calibri" pitchFamily="34" charset="-120"/>
                        </a:rPr>
                        <a:t>DETECT-14, DETECT-01</a:t>
                      </a:r>
                      <a:endParaRPr lang="en-US" sz="13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1F6FA"/>
                    </a:solidFill>
                  </a:tcPr>
                </a:tc>
                <a:tc>
                  <a:txBody>
                    <a:bodyPr/>
                    <a:lstStyle/>
                    <a:p>
                      <a:pPr marL="0" indent="0">
                        <a:buNone/>
                      </a:pPr>
                      <a:r>
                        <a:rPr lang="en-US" sz="1300" dirty="0">
                          <a:solidFill>
                            <a:srgbClr val="1F2A37"/>
                          </a:solidFill>
                          <a:latin typeface="Calibri" pitchFamily="34" charset="0"/>
                          <a:ea typeface="Calibri" pitchFamily="34" charset="-122"/>
                          <a:cs typeface="Calibri" pitchFamily="34" charset="-120"/>
                        </a:rPr>
                        <a:t>You assign</a:t>
                      </a:r>
                      <a:endParaRPr lang="en-US" sz="13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1F6FA"/>
                    </a:solidFill>
                  </a:tcPr>
                </a:tc>
                <a:tc>
                  <a:txBody>
                    <a:bodyPr/>
                    <a:lstStyle/>
                    <a:p>
                      <a:pPr marL="0" indent="0">
                        <a:buNone/>
                      </a:pPr>
                      <a:r>
                        <a:rPr lang="en-US" sz="1300" dirty="0">
                          <a:solidFill>
                            <a:srgbClr val="1F2A37"/>
                          </a:solidFill>
                          <a:latin typeface="Calibri" pitchFamily="34" charset="0"/>
                          <a:ea typeface="Calibri" pitchFamily="34" charset="-122"/>
                          <a:cs typeface="Calibri" pitchFamily="34" charset="-120"/>
                        </a:rPr>
                        <a:t>You define</a:t>
                      </a:r>
                      <a:endParaRPr lang="en-US" sz="13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1F6FA"/>
                    </a:solidFill>
                  </a:tcPr>
                </a:tc>
                <a:extLst>
                  <a:ext uri="{0D108BD9-81ED-4DB2-BD59-A6C34878D82A}">
                    <a16:rowId xmlns:a16="http://schemas.microsoft.com/office/drawing/2014/main" val="10004"/>
                  </a:ext>
                </a:extLst>
              </a:tr>
              <a:tr h="457200">
                <a:tc>
                  <a:txBody>
                    <a:bodyPr/>
                    <a:lstStyle/>
                    <a:p>
                      <a:pPr marL="0" indent="0">
                        <a:buNone/>
                      </a:pPr>
                      <a:r>
                        <a:rPr lang="en-US" sz="1300" b="1" dirty="0">
                          <a:solidFill>
                            <a:srgbClr val="1F2A37"/>
                          </a:solidFill>
                          <a:latin typeface="Calibri" pitchFamily="34" charset="0"/>
                          <a:ea typeface="Calibri" pitchFamily="34" charset="-122"/>
                          <a:cs typeface="Calibri" pitchFamily="34" charset="-120"/>
                        </a:rPr>
                        <a:t>Stand up AI model monitoring dashboards</a:t>
                      </a:r>
                      <a:endParaRPr lang="en-US" sz="13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300" dirty="0">
                          <a:solidFill>
                            <a:srgbClr val="1F2A37"/>
                          </a:solidFill>
                          <a:latin typeface="Calibri" pitchFamily="34" charset="0"/>
                          <a:ea typeface="Calibri" pitchFamily="34" charset="-122"/>
                          <a:cs typeface="Calibri" pitchFamily="34" charset="-120"/>
                        </a:rPr>
                        <a:t>Days 61-90</a:t>
                      </a:r>
                      <a:endParaRPr lang="en-US" sz="13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300" dirty="0">
                          <a:solidFill>
                            <a:srgbClr val="1F2A37"/>
                          </a:solidFill>
                          <a:latin typeface="Calibri" pitchFamily="34" charset="0"/>
                          <a:ea typeface="Calibri" pitchFamily="34" charset="-122"/>
                          <a:cs typeface="Calibri" pitchFamily="34" charset="-120"/>
                        </a:rPr>
                        <a:t>DETECT-10, DETECT-16, AILC-09</a:t>
                      </a:r>
                      <a:endParaRPr lang="en-US" sz="13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300" dirty="0">
                          <a:solidFill>
                            <a:srgbClr val="1F2A37"/>
                          </a:solidFill>
                          <a:latin typeface="Calibri" pitchFamily="34" charset="0"/>
                          <a:ea typeface="Calibri" pitchFamily="34" charset="-122"/>
                          <a:cs typeface="Calibri" pitchFamily="34" charset="-120"/>
                        </a:rPr>
                        <a:t>You assign</a:t>
                      </a:r>
                      <a:endParaRPr lang="en-US" sz="13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tc>
                  <a:txBody>
                    <a:bodyPr/>
                    <a:lstStyle/>
                    <a:p>
                      <a:pPr marL="0" indent="0">
                        <a:buNone/>
                      </a:pPr>
                      <a:r>
                        <a:rPr lang="en-US" sz="1300" dirty="0">
                          <a:solidFill>
                            <a:srgbClr val="1F2A37"/>
                          </a:solidFill>
                          <a:latin typeface="Calibri" pitchFamily="34" charset="0"/>
                          <a:ea typeface="Calibri" pitchFamily="34" charset="-122"/>
                          <a:cs typeface="Calibri" pitchFamily="34" charset="-120"/>
                        </a:rPr>
                        <a:t>You define</a:t>
                      </a:r>
                      <a:endParaRPr lang="en-US" sz="1300" dirty="0">
                        <a:latin typeface="Calibri" charset="0"/>
                        <a:ea typeface="Calibri" charset="0"/>
                        <a:cs typeface="Calibri" charset="0"/>
                      </a:endParaRPr>
                    </a:p>
                  </a:txBody>
                  <a:tcPr marT="36576" marB="36576" anchor="ctr">
                    <a:lnL w="9525" cap="flat" cmpd="sng" algn="ctr">
                      <a:solidFill>
                        <a:srgbClr val="D5E0EA"/>
                      </a:solidFill>
                      <a:prstDash val="solid"/>
                      <a:round/>
                      <a:headEnd type="none" w="med" len="med"/>
                      <a:tailEnd type="none" w="med" len="med"/>
                    </a:lnL>
                    <a:lnR w="9525" cap="flat" cmpd="sng" algn="ctr">
                      <a:solidFill>
                        <a:srgbClr val="D5E0EA"/>
                      </a:solidFill>
                      <a:prstDash val="solid"/>
                      <a:round/>
                      <a:headEnd type="none" w="med" len="med"/>
                      <a:tailEnd type="none" w="med" len="med"/>
                    </a:lnR>
                    <a:lnT w="9525" cap="flat" cmpd="sng" algn="ctr">
                      <a:solidFill>
                        <a:srgbClr val="D5E0EA"/>
                      </a:solidFill>
                      <a:prstDash val="solid"/>
                      <a:round/>
                      <a:headEnd type="none" w="med" len="med"/>
                      <a:tailEnd type="none" w="med" len="med"/>
                    </a:lnT>
                    <a:lnB w="9525" cap="flat" cmpd="sng" algn="ctr">
                      <a:solidFill>
                        <a:srgbClr val="D5E0EA"/>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9" name="Shape 6"/>
          <p:cNvSpPr/>
          <p:nvPr/>
        </p:nvSpPr>
        <p:spPr>
          <a:xfrm>
            <a:off x="548640" y="4572000"/>
            <a:ext cx="5394960" cy="1600200"/>
          </a:xfrm>
          <a:prstGeom prst="roundRect">
            <a:avLst>
              <a:gd name="adj" fmla="val 6857"/>
            </a:avLst>
          </a:prstGeom>
          <a:solidFill>
            <a:srgbClr val="E8F1F8"/>
          </a:solidFill>
          <a:ln w="9525">
            <a:solidFill>
              <a:srgbClr val="D5E0EA"/>
            </a:solidFill>
            <a:prstDash val="solid"/>
          </a:ln>
          <a:effectLst>
            <a:outerShdw blurRad="76200" dist="25400" dir="5400000" algn="bl" rotWithShape="0">
              <a:srgbClr val="000000">
                <a:alpha val="12000"/>
              </a:srgbClr>
            </a:outerShdw>
          </a:effectLst>
        </p:spPr>
        <p:txBody>
          <a:bodyPr/>
          <a:lstStyle/>
          <a:p>
            <a:endParaRPr lang="en-US"/>
          </a:p>
        </p:txBody>
      </p:sp>
      <p:sp>
        <p:nvSpPr>
          <p:cNvPr id="10" name="Text 7"/>
          <p:cNvSpPr txBox="1"/>
          <p:nvPr/>
        </p:nvSpPr>
        <p:spPr>
          <a:xfrm>
            <a:off x="777240" y="4709160"/>
            <a:ext cx="4937760" cy="365760"/>
          </a:xfrm>
          <a:prstGeom prst="rect">
            <a:avLst/>
          </a:prstGeom>
          <a:noFill/>
          <a:ln/>
        </p:spPr>
        <p:txBody>
          <a:bodyPr wrap="square" lIns="0" tIns="0" rIns="0" bIns="0" rtlCol="0" anchor="ctr"/>
          <a:lstStyle/>
          <a:p>
            <a:pPr marL="0" indent="0">
              <a:buNone/>
            </a:pPr>
            <a:r>
              <a:rPr lang="en-US" sz="1700" b="1" dirty="0">
                <a:solidFill>
                  <a:srgbClr val="1F4E79"/>
                </a:solidFill>
                <a:latin typeface="Calibri" pitchFamily="34" charset="0"/>
                <a:ea typeface="Calibri" pitchFamily="34" charset="-122"/>
                <a:cs typeface="Calibri" pitchFamily="34" charset="-120"/>
              </a:rPr>
              <a:t>Completion Criterion</a:t>
            </a:r>
            <a:endParaRPr lang="en-US" sz="1700" dirty="0"/>
          </a:p>
        </p:txBody>
      </p:sp>
      <p:sp>
        <p:nvSpPr>
          <p:cNvPr id="11" name="Text 8"/>
          <p:cNvSpPr txBox="1"/>
          <p:nvPr/>
        </p:nvSpPr>
        <p:spPr>
          <a:xfrm>
            <a:off x="777240" y="5102352"/>
            <a:ext cx="4937760" cy="960120"/>
          </a:xfrm>
          <a:prstGeom prst="rect">
            <a:avLst/>
          </a:prstGeom>
          <a:noFill/>
          <a:ln/>
        </p:spPr>
        <p:txBody>
          <a:bodyPr wrap="square" lIns="0" tIns="0" rIns="0" bIns="0" rtlCol="0" anchor="t"/>
          <a:lstStyle/>
          <a:p>
            <a:pPr marL="0" indent="0">
              <a:buNone/>
            </a:pPr>
            <a:r>
              <a:rPr lang="en-US" sz="1600" dirty="0">
                <a:solidFill>
                  <a:srgbClr val="1F2A37"/>
                </a:solidFill>
                <a:latin typeface="Calibri" pitchFamily="34" charset="0"/>
                <a:ea typeface="Calibri" pitchFamily="34" charset="-122"/>
                <a:cs typeface="Calibri" pitchFamily="34" charset="-120"/>
              </a:rPr>
              <a:t>The evidence that would satisfy an assessor that the tasker is done.</a:t>
            </a:r>
            <a:endParaRPr lang="en-US" sz="1600" dirty="0"/>
          </a:p>
        </p:txBody>
      </p:sp>
      <p:sp>
        <p:nvSpPr>
          <p:cNvPr id="12" name="Shape 9"/>
          <p:cNvSpPr/>
          <p:nvPr/>
        </p:nvSpPr>
        <p:spPr>
          <a:xfrm>
            <a:off x="6217920" y="4572000"/>
            <a:ext cx="5422392" cy="1600200"/>
          </a:xfrm>
          <a:prstGeom prst="roundRect">
            <a:avLst>
              <a:gd name="adj" fmla="val 6857"/>
            </a:avLst>
          </a:prstGeom>
          <a:solidFill>
            <a:srgbClr val="E8F1F8"/>
          </a:solidFill>
          <a:ln w="9525">
            <a:solidFill>
              <a:srgbClr val="D5E0EA"/>
            </a:solidFill>
            <a:prstDash val="solid"/>
          </a:ln>
          <a:effectLst>
            <a:outerShdw blurRad="76200" dist="25400" dir="5400000" algn="bl" rotWithShape="0">
              <a:srgbClr val="000000">
                <a:alpha val="12000"/>
              </a:srgbClr>
            </a:outerShdw>
          </a:effectLst>
        </p:spPr>
        <p:txBody>
          <a:bodyPr/>
          <a:lstStyle/>
          <a:p>
            <a:endParaRPr lang="en-US"/>
          </a:p>
        </p:txBody>
      </p:sp>
      <p:sp>
        <p:nvSpPr>
          <p:cNvPr id="13" name="Text 10"/>
          <p:cNvSpPr txBox="1"/>
          <p:nvPr/>
        </p:nvSpPr>
        <p:spPr>
          <a:xfrm>
            <a:off x="6446520" y="4709160"/>
            <a:ext cx="4965192" cy="365760"/>
          </a:xfrm>
          <a:prstGeom prst="rect">
            <a:avLst/>
          </a:prstGeom>
          <a:noFill/>
          <a:ln/>
        </p:spPr>
        <p:txBody>
          <a:bodyPr wrap="square" lIns="0" tIns="0" rIns="0" bIns="0" rtlCol="0" anchor="ctr"/>
          <a:lstStyle/>
          <a:p>
            <a:pPr marL="0" indent="0">
              <a:buNone/>
            </a:pPr>
            <a:r>
              <a:rPr lang="en-US" sz="1700" b="1" dirty="0">
                <a:solidFill>
                  <a:srgbClr val="1F4E79"/>
                </a:solidFill>
                <a:latin typeface="Calibri" pitchFamily="34" charset="0"/>
                <a:ea typeface="Calibri" pitchFamily="34" charset="-122"/>
                <a:cs typeface="Calibri" pitchFamily="34" charset="-120"/>
              </a:rPr>
              <a:t>Repeat for Each LOE</a:t>
            </a:r>
            <a:endParaRPr lang="en-US" sz="1700" dirty="0"/>
          </a:p>
        </p:txBody>
      </p:sp>
      <p:sp>
        <p:nvSpPr>
          <p:cNvPr id="8" name="Text 11"/>
          <p:cNvSpPr txBox="1"/>
          <p:nvPr/>
        </p:nvSpPr>
        <p:spPr>
          <a:xfrm>
            <a:off x="6446520" y="5102352"/>
            <a:ext cx="4965192" cy="960120"/>
          </a:xfrm>
          <a:prstGeom prst="rect">
            <a:avLst/>
          </a:prstGeom>
          <a:noFill/>
          <a:ln/>
        </p:spPr>
        <p:txBody>
          <a:bodyPr wrap="square" lIns="0" tIns="0" rIns="0" bIns="0" rtlCol="0" anchor="t"/>
          <a:lstStyle/>
          <a:p>
            <a:pPr marL="0" indent="0">
              <a:buNone/>
            </a:pPr>
            <a:r>
              <a:rPr lang="en-US" sz="1600" dirty="0">
                <a:solidFill>
                  <a:srgbClr val="1F2A37"/>
                </a:solidFill>
                <a:latin typeface="Calibri" pitchFamily="34" charset="0"/>
                <a:ea typeface="Calibri" pitchFamily="34" charset="-122"/>
                <a:cs typeface="Calibri" pitchFamily="34" charset="-120"/>
              </a:rPr>
              <a:t>In the same example, Preventive (3.25) draws from the "Score 3 to 4" list instead.</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AFC"/>
        </a:solidFill>
        <a:effectLst/>
      </p:bgPr>
    </p:bg>
    <p:spTree>
      <p:nvGrpSpPr>
        <p:cNvPr id="1" name=""/>
        <p:cNvGrpSpPr/>
        <p:nvPr/>
      </p:nvGrpSpPr>
      <p:grpSpPr>
        <a:xfrm>
          <a:off x="0" y="0"/>
          <a:ext cx="0" cy="0"/>
          <a:chOff x="0" y="0"/>
          <a:chExt cx="0" cy="0"/>
        </a:xfrm>
      </p:grpSpPr>
      <p:sp>
        <p:nvSpPr>
          <p:cNvPr id="2" name="Shape 0"/>
          <p:cNvSpPr/>
          <p:nvPr/>
        </p:nvSpPr>
        <p:spPr>
          <a:xfrm>
            <a:off x="0" y="0"/>
            <a:ext cx="12188952" cy="914400"/>
          </a:xfrm>
          <a:prstGeom prst="rect">
            <a:avLst/>
          </a:prstGeom>
          <a:solidFill>
            <a:srgbClr val="1F4E79"/>
          </a:solidFill>
          <a:ln/>
        </p:spPr>
        <p:txBody>
          <a:bodyPr/>
          <a:lstStyle/>
          <a:p>
            <a:endParaRPr lang="en-US"/>
          </a:p>
        </p:txBody>
      </p:sp>
      <p:sp>
        <p:nvSpPr>
          <p:cNvPr id="3" name="Text 1"/>
          <p:cNvSpPr txBox="1"/>
          <p:nvPr/>
        </p:nvSpPr>
        <p:spPr>
          <a:xfrm>
            <a:off x="548640" y="109728"/>
            <a:ext cx="9326880" cy="694944"/>
          </a:xfrm>
          <a:prstGeom prst="rect">
            <a:avLst/>
          </a:prstGeom>
          <a:noFill/>
          <a:ln/>
        </p:spPr>
        <p:txBody>
          <a:bodyPr wrap="square" lIns="0" tIns="0" rIns="0" bIns="0" rtlCol="0" anchor="ctr"/>
          <a:lstStyle/>
          <a:p>
            <a:pPr marL="0" indent="0">
              <a:buNone/>
            </a:pPr>
            <a:r>
              <a:rPr lang="en-US" sz="3000" b="1" dirty="0">
                <a:solidFill>
                  <a:srgbClr val="FFFFFF"/>
                </a:solidFill>
                <a:latin typeface="Calibri" pitchFamily="34" charset="0"/>
                <a:ea typeface="Calibri" pitchFamily="34" charset="-122"/>
                <a:cs typeface="Calibri" pitchFamily="34" charset="-120"/>
              </a:rPr>
              <a:t>The LOE Slide Template: Briefing the Plan</a:t>
            </a:r>
            <a:endParaRPr lang="en-US" sz="3000" dirty="0"/>
          </a:p>
        </p:txBody>
      </p:sp>
      <p:sp>
        <p:nvSpPr>
          <p:cNvPr id="4" name="Text 2"/>
          <p:cNvSpPr txBox="1"/>
          <p:nvPr/>
        </p:nvSpPr>
        <p:spPr>
          <a:xfrm>
            <a:off x="9966960" y="109728"/>
            <a:ext cx="1691640" cy="694944"/>
          </a:xfrm>
          <a:prstGeom prst="rect">
            <a:avLst/>
          </a:prstGeom>
          <a:noFill/>
          <a:ln/>
        </p:spPr>
        <p:txBody>
          <a:bodyPr wrap="square" lIns="0" tIns="0" rIns="0" bIns="0" rtlCol="0" anchor="ctr"/>
          <a:lstStyle/>
          <a:p>
            <a:pPr marL="0" indent="0" algn="r">
              <a:buNone/>
            </a:pPr>
            <a:r>
              <a:rPr lang="en-US" sz="1300" b="1" dirty="0">
                <a:solidFill>
                  <a:srgbClr val="FFFFFF"/>
                </a:solidFill>
                <a:latin typeface="Calibri" pitchFamily="34" charset="0"/>
                <a:ea typeface="Calibri" pitchFamily="34" charset="-122"/>
                <a:cs typeface="Calibri" pitchFamily="34" charset="-120"/>
              </a:rPr>
              <a:t>Bay Area UASI</a:t>
            </a:r>
            <a:endParaRPr lang="en-US" sz="1300" dirty="0"/>
          </a:p>
        </p:txBody>
      </p:sp>
      <p:sp>
        <p:nvSpPr>
          <p:cNvPr id="5" name="Text 3"/>
          <p:cNvSpPr txBox="1"/>
          <p:nvPr/>
        </p:nvSpPr>
        <p:spPr>
          <a:xfrm>
            <a:off x="548640" y="1051560"/>
            <a:ext cx="11064240" cy="411480"/>
          </a:xfrm>
          <a:prstGeom prst="rect">
            <a:avLst/>
          </a:prstGeom>
          <a:noFill/>
          <a:ln/>
        </p:spPr>
        <p:txBody>
          <a:bodyPr wrap="square" lIns="0" tIns="0" rIns="0" bIns="0" rtlCol="0" anchor="ctr"/>
          <a:lstStyle/>
          <a:p>
            <a:pPr marL="0" indent="0">
              <a:buNone/>
            </a:pPr>
            <a:r>
              <a:rPr lang="en-US" sz="1500" i="1" dirty="0">
                <a:solidFill>
                  <a:srgbClr val="5B6B7B"/>
                </a:solidFill>
                <a:latin typeface="Calibri" pitchFamily="34" charset="0"/>
                <a:ea typeface="Calibri" pitchFamily="34" charset="-122"/>
                <a:cs typeface="Calibri" pitchFamily="34" charset="-120"/>
              </a:rPr>
              <a:t>One slide that shows leadership the whole 90-day plan at a glance</a:t>
            </a:r>
            <a:endParaRPr lang="en-US" sz="1500" dirty="0"/>
          </a:p>
        </p:txBody>
      </p:sp>
      <p:sp>
        <p:nvSpPr>
          <p:cNvPr id="6" name="Text 4"/>
          <p:cNvSpPr txBox="1"/>
          <p:nvPr/>
        </p:nvSpPr>
        <p:spPr>
          <a:xfrm>
            <a:off x="548640" y="6400800"/>
            <a:ext cx="10241280" cy="274320"/>
          </a:xfrm>
          <a:prstGeom prst="rect">
            <a:avLst/>
          </a:prstGeom>
          <a:noFill/>
          <a:ln/>
        </p:spPr>
        <p:txBody>
          <a:bodyPr wrap="square" lIns="0" tIns="0" rIns="0" bIns="0" rtlCol="0" anchor="ctr"/>
          <a:lstStyle/>
          <a:p>
            <a:pPr marL="0" indent="0">
              <a:buNone/>
            </a:pPr>
            <a:r>
              <a:rPr lang="en-US" sz="1000" dirty="0">
                <a:solidFill>
                  <a:srgbClr val="5B6B7B"/>
                </a:solidFill>
                <a:latin typeface="Calibri" pitchFamily="34" charset="0"/>
                <a:ea typeface="Calibri" pitchFamily="34" charset="-122"/>
                <a:cs typeface="Calibri" pitchFamily="34" charset="-120"/>
              </a:rPr>
              <a:t>A self-improvement process, not a formal audit, inspection, or compliance review.</a:t>
            </a:r>
            <a:endParaRPr lang="en-US" sz="1000" dirty="0"/>
          </a:p>
        </p:txBody>
      </p:sp>
      <p:sp>
        <p:nvSpPr>
          <p:cNvPr id="7" name="Text 5"/>
          <p:cNvSpPr txBox="1"/>
          <p:nvPr/>
        </p:nvSpPr>
        <p:spPr>
          <a:xfrm>
            <a:off x="10972800" y="6400800"/>
            <a:ext cx="685800" cy="274320"/>
          </a:xfrm>
          <a:prstGeom prst="rect">
            <a:avLst/>
          </a:prstGeom>
          <a:noFill/>
          <a:ln/>
        </p:spPr>
        <p:txBody>
          <a:bodyPr wrap="square" lIns="0" tIns="0" rIns="0" bIns="0" rtlCol="0" anchor="ctr"/>
          <a:lstStyle/>
          <a:p>
            <a:pPr marL="0" indent="0" algn="r">
              <a:buNone/>
            </a:pPr>
            <a:r>
              <a:rPr lang="en-US" sz="1000" dirty="0">
                <a:solidFill>
                  <a:srgbClr val="5B6B7B"/>
                </a:solidFill>
                <a:latin typeface="Calibri" pitchFamily="34" charset="0"/>
                <a:ea typeface="Calibri" pitchFamily="34" charset="-122"/>
                <a:cs typeface="Calibri" pitchFamily="34" charset="-120"/>
              </a:rPr>
              <a:t>14</a:t>
            </a:r>
            <a:endParaRPr lang="en-US" sz="1000" dirty="0"/>
          </a:p>
        </p:txBody>
      </p:sp>
      <p:sp>
        <p:nvSpPr>
          <p:cNvPr id="8" name="Shape 6"/>
          <p:cNvSpPr/>
          <p:nvPr/>
        </p:nvSpPr>
        <p:spPr>
          <a:xfrm>
            <a:off x="548640" y="1600200"/>
            <a:ext cx="7223760" cy="4663440"/>
          </a:xfrm>
          <a:prstGeom prst="roundRect">
            <a:avLst>
              <a:gd name="adj" fmla="val 2353"/>
            </a:avLst>
          </a:prstGeom>
          <a:solidFill>
            <a:srgbClr val="FFFFFF"/>
          </a:solidFill>
          <a:ln w="9525">
            <a:solidFill>
              <a:srgbClr val="D5E0EA"/>
            </a:solidFill>
            <a:prstDash val="solid"/>
          </a:ln>
          <a:effectLst>
            <a:outerShdw blurRad="76200" dist="25400" dir="5400000" algn="bl" rotWithShape="0">
              <a:srgbClr val="000000">
                <a:alpha val="12000"/>
              </a:srgbClr>
            </a:outerShdw>
          </a:effectLst>
        </p:spPr>
        <p:txBody>
          <a:bodyPr/>
          <a:lstStyle/>
          <a:p>
            <a:endParaRPr lang="en-US"/>
          </a:p>
        </p:txBody>
      </p:sp>
      <p:pic>
        <p:nvPicPr>
          <p:cNvPr id="9" name="Image 0" descr="loe_template.png"/>
          <p:cNvPicPr>
            <a:picLocks noChangeAspect="1"/>
          </p:cNvPicPr>
          <p:nvPr/>
        </p:nvPicPr>
        <p:blipFill>
          <a:blip r:embed="rId3"/>
          <a:stretch>
            <a:fillRect/>
          </a:stretch>
        </p:blipFill>
        <p:spPr>
          <a:xfrm>
            <a:off x="685800" y="1737360"/>
            <a:ext cx="6949440" cy="3913632"/>
          </a:xfrm>
          <a:prstGeom prst="rect">
            <a:avLst/>
          </a:prstGeom>
        </p:spPr>
      </p:pic>
      <p:sp>
        <p:nvSpPr>
          <p:cNvPr id="10" name="Text 7"/>
          <p:cNvSpPr txBox="1"/>
          <p:nvPr/>
        </p:nvSpPr>
        <p:spPr>
          <a:xfrm>
            <a:off x="685800" y="5760720"/>
            <a:ext cx="6949440" cy="365760"/>
          </a:xfrm>
          <a:prstGeom prst="rect">
            <a:avLst/>
          </a:prstGeom>
          <a:noFill/>
          <a:ln/>
        </p:spPr>
        <p:txBody>
          <a:bodyPr wrap="square" lIns="0" tIns="0" rIns="0" bIns="0" rtlCol="0" anchor="ctr"/>
          <a:lstStyle/>
          <a:p>
            <a:pPr marL="0" indent="0" algn="ctr">
              <a:buNone/>
            </a:pPr>
            <a:r>
              <a:rPr lang="en-US" sz="1100" i="1" dirty="0">
                <a:solidFill>
                  <a:srgbClr val="5B6B7B"/>
                </a:solidFill>
                <a:latin typeface="Calibri" pitchFamily="34" charset="0"/>
                <a:ea typeface="Calibri" pitchFamily="34" charset="-122"/>
                <a:cs typeface="Calibri" pitchFamily="34" charset="-120"/>
              </a:rPr>
              <a:t>Template as delivered, before a jurisdiction fills it in</a:t>
            </a:r>
            <a:endParaRPr lang="en-US" sz="1100" dirty="0"/>
          </a:p>
        </p:txBody>
      </p:sp>
      <p:sp>
        <p:nvSpPr>
          <p:cNvPr id="11" name="Shape 8"/>
          <p:cNvSpPr/>
          <p:nvPr/>
        </p:nvSpPr>
        <p:spPr>
          <a:xfrm>
            <a:off x="8046720" y="1600200"/>
            <a:ext cx="3593592" cy="2240280"/>
          </a:xfrm>
          <a:prstGeom prst="roundRect">
            <a:avLst>
              <a:gd name="adj" fmla="val 4898"/>
            </a:avLst>
          </a:prstGeom>
          <a:solidFill>
            <a:srgbClr val="E8F1F8"/>
          </a:solidFill>
          <a:ln w="9525">
            <a:solidFill>
              <a:srgbClr val="D5E0EA"/>
            </a:solidFill>
            <a:prstDash val="solid"/>
          </a:ln>
          <a:effectLst>
            <a:outerShdw blurRad="76200" dist="25400" dir="5400000" algn="bl" rotWithShape="0">
              <a:srgbClr val="000000">
                <a:alpha val="12000"/>
              </a:srgbClr>
            </a:outerShdw>
          </a:effectLst>
        </p:spPr>
        <p:txBody>
          <a:bodyPr/>
          <a:lstStyle/>
          <a:p>
            <a:endParaRPr lang="en-US"/>
          </a:p>
        </p:txBody>
      </p:sp>
      <p:sp>
        <p:nvSpPr>
          <p:cNvPr id="12" name="Text 9"/>
          <p:cNvSpPr txBox="1"/>
          <p:nvPr/>
        </p:nvSpPr>
        <p:spPr>
          <a:xfrm>
            <a:off x="8275320" y="1737360"/>
            <a:ext cx="3136392" cy="365760"/>
          </a:xfrm>
          <a:prstGeom prst="rect">
            <a:avLst/>
          </a:prstGeom>
          <a:noFill/>
          <a:ln/>
        </p:spPr>
        <p:txBody>
          <a:bodyPr wrap="square" lIns="0" tIns="0" rIns="0" bIns="0" rtlCol="0" anchor="ctr"/>
          <a:lstStyle/>
          <a:p>
            <a:pPr marL="0" indent="0">
              <a:buNone/>
            </a:pPr>
            <a:r>
              <a:rPr lang="en-US" sz="1700" b="1" dirty="0">
                <a:solidFill>
                  <a:srgbClr val="1F4E79"/>
                </a:solidFill>
                <a:latin typeface="Calibri" pitchFamily="34" charset="0"/>
                <a:ea typeface="Calibri" pitchFamily="34" charset="-122"/>
                <a:cs typeface="Calibri" pitchFamily="34" charset="-120"/>
              </a:rPr>
              <a:t>How to Fill It In</a:t>
            </a:r>
            <a:endParaRPr lang="en-US" sz="1700" dirty="0"/>
          </a:p>
        </p:txBody>
      </p:sp>
      <p:sp>
        <p:nvSpPr>
          <p:cNvPr id="13" name="Text 10"/>
          <p:cNvSpPr txBox="1"/>
          <p:nvPr/>
        </p:nvSpPr>
        <p:spPr>
          <a:xfrm>
            <a:off x="8275320" y="2130552"/>
            <a:ext cx="3136392" cy="1600200"/>
          </a:xfrm>
          <a:prstGeom prst="rect">
            <a:avLst/>
          </a:prstGeom>
          <a:noFill/>
          <a:ln/>
        </p:spPr>
        <p:txBody>
          <a:bodyPr wrap="square" lIns="0" tIns="0" rIns="0" bIns="0" rtlCol="0" anchor="t"/>
          <a:lstStyle/>
          <a:p>
            <a:pPr marL="0" indent="0">
              <a:buNone/>
            </a:pPr>
            <a:r>
              <a:rPr lang="en-US" sz="1600" dirty="0">
                <a:solidFill>
                  <a:srgbClr val="1F2A37"/>
                </a:solidFill>
                <a:latin typeface="Calibri" pitchFamily="34" charset="0"/>
                <a:ea typeface="Calibri" pitchFamily="34" charset="-122"/>
                <a:cs typeface="Calibri" pitchFamily="34" charset="-120"/>
              </a:rPr>
              <a:t>Write the 90-Day Focus line. In each LOE column, enter the six taskers you selected, two per 30-day phase, and state the Day-90 outcome.</a:t>
            </a:r>
            <a:endParaRPr lang="en-US" sz="1600" dirty="0"/>
          </a:p>
        </p:txBody>
      </p:sp>
      <p:sp>
        <p:nvSpPr>
          <p:cNvPr id="14" name="Shape 11"/>
          <p:cNvSpPr/>
          <p:nvPr/>
        </p:nvSpPr>
        <p:spPr>
          <a:xfrm>
            <a:off x="8046720" y="4023360"/>
            <a:ext cx="3593592" cy="2240280"/>
          </a:xfrm>
          <a:prstGeom prst="roundRect">
            <a:avLst>
              <a:gd name="adj" fmla="val 4898"/>
            </a:avLst>
          </a:prstGeom>
          <a:solidFill>
            <a:srgbClr val="E8F1F8"/>
          </a:solidFill>
          <a:ln w="9525">
            <a:solidFill>
              <a:srgbClr val="D5E0EA"/>
            </a:solidFill>
            <a:prstDash val="solid"/>
          </a:ln>
          <a:effectLst>
            <a:outerShdw blurRad="76200" dist="25400" dir="5400000" algn="bl" rotWithShape="0">
              <a:srgbClr val="000000">
                <a:alpha val="12000"/>
              </a:srgbClr>
            </a:outerShdw>
          </a:effectLst>
        </p:spPr>
        <p:txBody>
          <a:bodyPr/>
          <a:lstStyle/>
          <a:p>
            <a:endParaRPr lang="en-US"/>
          </a:p>
        </p:txBody>
      </p:sp>
      <p:sp>
        <p:nvSpPr>
          <p:cNvPr id="15" name="Text 12"/>
          <p:cNvSpPr txBox="1"/>
          <p:nvPr/>
        </p:nvSpPr>
        <p:spPr>
          <a:xfrm>
            <a:off x="8275320" y="4160520"/>
            <a:ext cx="3136392" cy="365760"/>
          </a:xfrm>
          <a:prstGeom prst="rect">
            <a:avLst/>
          </a:prstGeom>
          <a:noFill/>
          <a:ln/>
        </p:spPr>
        <p:txBody>
          <a:bodyPr wrap="square" lIns="0" tIns="0" rIns="0" bIns="0" rtlCol="0" anchor="ctr"/>
          <a:lstStyle/>
          <a:p>
            <a:pPr marL="0" indent="0">
              <a:buNone/>
            </a:pPr>
            <a:r>
              <a:rPr lang="en-US" sz="1700" b="1" dirty="0">
                <a:solidFill>
                  <a:srgbClr val="1F4E79"/>
                </a:solidFill>
                <a:latin typeface="Calibri" pitchFamily="34" charset="0"/>
                <a:ea typeface="Calibri" pitchFamily="34" charset="-122"/>
                <a:cs typeface="Calibri" pitchFamily="34" charset="-120"/>
              </a:rPr>
              <a:t>Where It Comes From</a:t>
            </a:r>
            <a:endParaRPr lang="en-US" sz="1700" dirty="0"/>
          </a:p>
        </p:txBody>
      </p:sp>
      <p:sp>
        <p:nvSpPr>
          <p:cNvPr id="16" name="Text 13"/>
          <p:cNvSpPr txBox="1"/>
          <p:nvPr/>
        </p:nvSpPr>
        <p:spPr>
          <a:xfrm>
            <a:off x="8275320" y="4553712"/>
            <a:ext cx="3136392" cy="1600200"/>
          </a:xfrm>
          <a:prstGeom prst="rect">
            <a:avLst/>
          </a:prstGeom>
          <a:noFill/>
          <a:ln/>
        </p:spPr>
        <p:txBody>
          <a:bodyPr wrap="square" lIns="0" tIns="0" rIns="0" bIns="0" rtlCol="0" anchor="t"/>
          <a:lstStyle/>
          <a:p>
            <a:pPr marL="0" indent="0">
              <a:buNone/>
            </a:pPr>
            <a:r>
              <a:rPr lang="en-US" sz="1600" dirty="0">
                <a:solidFill>
                  <a:srgbClr val="1F2A37"/>
                </a:solidFill>
                <a:latin typeface="Calibri" pitchFamily="34" charset="0"/>
                <a:ea typeface="Calibri" pitchFamily="34" charset="-122"/>
                <a:cs typeface="Calibri" pitchFamily="34" charset="-120"/>
              </a:rPr>
              <a:t>Taskers come straight from the playbook band for each LOE. Domains under each LOE header match the Assessment Manual.</a:t>
            </a:r>
            <a:endParaRPr lang="en-US"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AFC"/>
        </a:solidFill>
        <a:effectLst/>
      </p:bgPr>
    </p:bg>
    <p:spTree>
      <p:nvGrpSpPr>
        <p:cNvPr id="1" name=""/>
        <p:cNvGrpSpPr/>
        <p:nvPr/>
      </p:nvGrpSpPr>
      <p:grpSpPr>
        <a:xfrm>
          <a:off x="0" y="0"/>
          <a:ext cx="0" cy="0"/>
          <a:chOff x="0" y="0"/>
          <a:chExt cx="0" cy="0"/>
        </a:xfrm>
      </p:grpSpPr>
      <p:sp>
        <p:nvSpPr>
          <p:cNvPr id="2" name="Shape 0"/>
          <p:cNvSpPr/>
          <p:nvPr/>
        </p:nvSpPr>
        <p:spPr>
          <a:xfrm>
            <a:off x="0" y="0"/>
            <a:ext cx="12188952" cy="914400"/>
          </a:xfrm>
          <a:prstGeom prst="rect">
            <a:avLst/>
          </a:prstGeom>
          <a:solidFill>
            <a:srgbClr val="1F4E79"/>
          </a:solidFill>
          <a:ln/>
        </p:spPr>
        <p:txBody>
          <a:bodyPr/>
          <a:lstStyle/>
          <a:p>
            <a:endParaRPr lang="en-US"/>
          </a:p>
        </p:txBody>
      </p:sp>
      <p:sp>
        <p:nvSpPr>
          <p:cNvPr id="3" name="Text 1"/>
          <p:cNvSpPr txBox="1"/>
          <p:nvPr/>
        </p:nvSpPr>
        <p:spPr>
          <a:xfrm>
            <a:off x="548640" y="109728"/>
            <a:ext cx="9326880" cy="694944"/>
          </a:xfrm>
          <a:prstGeom prst="rect">
            <a:avLst/>
          </a:prstGeom>
          <a:noFill/>
          <a:ln/>
        </p:spPr>
        <p:txBody>
          <a:bodyPr wrap="square" lIns="0" tIns="0" rIns="0" bIns="0" rtlCol="0" anchor="ctr"/>
          <a:lstStyle/>
          <a:p>
            <a:pPr marL="0" indent="0">
              <a:buNone/>
            </a:pPr>
            <a:r>
              <a:rPr lang="en-US" sz="3000" b="1" dirty="0">
                <a:solidFill>
                  <a:srgbClr val="FFFFFF"/>
                </a:solidFill>
                <a:latin typeface="Calibri" pitchFamily="34" charset="0"/>
                <a:ea typeface="Calibri" pitchFamily="34" charset="-122"/>
                <a:cs typeface="Calibri" pitchFamily="34" charset="-120"/>
              </a:rPr>
              <a:t>Supporting Tools in the Framework</a:t>
            </a:r>
            <a:endParaRPr lang="en-US" sz="3000" dirty="0"/>
          </a:p>
        </p:txBody>
      </p:sp>
      <p:sp>
        <p:nvSpPr>
          <p:cNvPr id="4" name="Text 2"/>
          <p:cNvSpPr txBox="1"/>
          <p:nvPr/>
        </p:nvSpPr>
        <p:spPr>
          <a:xfrm>
            <a:off x="9966960" y="109728"/>
            <a:ext cx="1691640" cy="694944"/>
          </a:xfrm>
          <a:prstGeom prst="rect">
            <a:avLst/>
          </a:prstGeom>
          <a:noFill/>
          <a:ln/>
        </p:spPr>
        <p:txBody>
          <a:bodyPr wrap="square" lIns="0" tIns="0" rIns="0" bIns="0" rtlCol="0" anchor="ctr"/>
          <a:lstStyle/>
          <a:p>
            <a:pPr marL="0" indent="0" algn="r">
              <a:buNone/>
            </a:pPr>
            <a:r>
              <a:rPr lang="en-US" sz="1300" b="1" dirty="0">
                <a:solidFill>
                  <a:srgbClr val="FFFFFF"/>
                </a:solidFill>
                <a:latin typeface="Calibri" pitchFamily="34" charset="0"/>
                <a:ea typeface="Calibri" pitchFamily="34" charset="-122"/>
                <a:cs typeface="Calibri" pitchFamily="34" charset="-120"/>
              </a:rPr>
              <a:t>Bay Area UASI</a:t>
            </a:r>
            <a:endParaRPr lang="en-US" sz="1300" dirty="0"/>
          </a:p>
        </p:txBody>
      </p:sp>
      <p:sp>
        <p:nvSpPr>
          <p:cNvPr id="5" name="Text 3"/>
          <p:cNvSpPr txBox="1"/>
          <p:nvPr/>
        </p:nvSpPr>
        <p:spPr>
          <a:xfrm>
            <a:off x="548640" y="1051560"/>
            <a:ext cx="11064240" cy="411480"/>
          </a:xfrm>
          <a:prstGeom prst="rect">
            <a:avLst/>
          </a:prstGeom>
          <a:noFill/>
          <a:ln/>
        </p:spPr>
        <p:txBody>
          <a:bodyPr wrap="square" lIns="0" tIns="0" rIns="0" bIns="0" rtlCol="0" anchor="ctr"/>
          <a:lstStyle/>
          <a:p>
            <a:pPr marL="0" indent="0">
              <a:buNone/>
            </a:pPr>
            <a:r>
              <a:rPr lang="en-US" sz="1500" i="1" dirty="0">
                <a:solidFill>
                  <a:srgbClr val="5B6B7B"/>
                </a:solidFill>
                <a:latin typeface="Calibri" pitchFamily="34" charset="0"/>
                <a:ea typeface="Calibri" pitchFamily="34" charset="-122"/>
                <a:cs typeface="Calibri" pitchFamily="34" charset="-120"/>
              </a:rPr>
              <a:t>Optional aids for inventories, exercises, reviews, and testing</a:t>
            </a:r>
            <a:endParaRPr lang="en-US" sz="1500" dirty="0"/>
          </a:p>
        </p:txBody>
      </p:sp>
      <p:sp>
        <p:nvSpPr>
          <p:cNvPr id="6" name="Text 4"/>
          <p:cNvSpPr txBox="1"/>
          <p:nvPr/>
        </p:nvSpPr>
        <p:spPr>
          <a:xfrm>
            <a:off x="548640" y="6400800"/>
            <a:ext cx="10241280" cy="274320"/>
          </a:xfrm>
          <a:prstGeom prst="rect">
            <a:avLst/>
          </a:prstGeom>
          <a:noFill/>
          <a:ln/>
        </p:spPr>
        <p:txBody>
          <a:bodyPr wrap="square" lIns="0" tIns="0" rIns="0" bIns="0" rtlCol="0" anchor="ctr"/>
          <a:lstStyle/>
          <a:p>
            <a:pPr marL="0" indent="0">
              <a:buNone/>
            </a:pPr>
            <a:r>
              <a:rPr lang="en-US" sz="1000" dirty="0">
                <a:solidFill>
                  <a:srgbClr val="5B6B7B"/>
                </a:solidFill>
                <a:latin typeface="Calibri" pitchFamily="34" charset="0"/>
                <a:ea typeface="Calibri" pitchFamily="34" charset="-122"/>
                <a:cs typeface="Calibri" pitchFamily="34" charset="-120"/>
              </a:rPr>
              <a:t>A self-improvement process, not a formal audit, inspection, or compliance review.</a:t>
            </a:r>
            <a:endParaRPr lang="en-US" sz="1000" dirty="0"/>
          </a:p>
        </p:txBody>
      </p:sp>
      <p:sp>
        <p:nvSpPr>
          <p:cNvPr id="7" name="Text 5"/>
          <p:cNvSpPr txBox="1"/>
          <p:nvPr/>
        </p:nvSpPr>
        <p:spPr>
          <a:xfrm>
            <a:off x="10972800" y="6400800"/>
            <a:ext cx="685800" cy="274320"/>
          </a:xfrm>
          <a:prstGeom prst="rect">
            <a:avLst/>
          </a:prstGeom>
          <a:noFill/>
          <a:ln/>
        </p:spPr>
        <p:txBody>
          <a:bodyPr wrap="square" lIns="0" tIns="0" rIns="0" bIns="0" rtlCol="0" anchor="ctr"/>
          <a:lstStyle/>
          <a:p>
            <a:pPr marL="0" indent="0" algn="r">
              <a:buNone/>
            </a:pPr>
            <a:r>
              <a:rPr lang="en-US" sz="1000" dirty="0">
                <a:solidFill>
                  <a:srgbClr val="5B6B7B"/>
                </a:solidFill>
                <a:latin typeface="Calibri" pitchFamily="34" charset="0"/>
                <a:ea typeface="Calibri" pitchFamily="34" charset="-122"/>
                <a:cs typeface="Calibri" pitchFamily="34" charset="-120"/>
              </a:rPr>
              <a:t>15</a:t>
            </a:r>
            <a:endParaRPr lang="en-US" sz="1000" dirty="0"/>
          </a:p>
        </p:txBody>
      </p:sp>
      <p:sp>
        <p:nvSpPr>
          <p:cNvPr id="8" name="Shape 6"/>
          <p:cNvSpPr/>
          <p:nvPr/>
        </p:nvSpPr>
        <p:spPr>
          <a:xfrm>
            <a:off x="548640" y="1691640"/>
            <a:ext cx="5394960" cy="2148840"/>
          </a:xfrm>
          <a:prstGeom prst="roundRect">
            <a:avLst>
              <a:gd name="adj" fmla="val 5106"/>
            </a:avLst>
          </a:prstGeom>
          <a:solidFill>
            <a:srgbClr val="FFFFFF"/>
          </a:solidFill>
          <a:ln w="9525">
            <a:solidFill>
              <a:srgbClr val="D5E0EA"/>
            </a:solidFill>
            <a:prstDash val="solid"/>
          </a:ln>
          <a:effectLst>
            <a:outerShdw blurRad="76200" dist="25400" dir="5400000" algn="bl" rotWithShape="0">
              <a:srgbClr val="000000">
                <a:alpha val="12000"/>
              </a:srgbClr>
            </a:outerShdw>
          </a:effectLst>
        </p:spPr>
        <p:txBody>
          <a:bodyPr/>
          <a:lstStyle/>
          <a:p>
            <a:endParaRPr lang="en-US"/>
          </a:p>
        </p:txBody>
      </p:sp>
      <p:sp>
        <p:nvSpPr>
          <p:cNvPr id="9" name="Text 7"/>
          <p:cNvSpPr txBox="1"/>
          <p:nvPr/>
        </p:nvSpPr>
        <p:spPr>
          <a:xfrm>
            <a:off x="777240" y="1828800"/>
            <a:ext cx="4937760" cy="365760"/>
          </a:xfrm>
          <a:prstGeom prst="rect">
            <a:avLst/>
          </a:prstGeom>
          <a:noFill/>
          <a:ln/>
        </p:spPr>
        <p:txBody>
          <a:bodyPr wrap="square" lIns="0" tIns="0" rIns="0" bIns="0" rtlCol="0" anchor="ctr"/>
          <a:lstStyle/>
          <a:p>
            <a:pPr marL="0" indent="0">
              <a:buNone/>
            </a:pPr>
            <a:r>
              <a:rPr lang="en-US" sz="1700" b="1" dirty="0">
                <a:solidFill>
                  <a:srgbClr val="1F4E79"/>
                </a:solidFill>
                <a:latin typeface="Calibri" pitchFamily="34" charset="0"/>
                <a:ea typeface="Calibri" pitchFamily="34" charset="-122"/>
                <a:cs typeface="Calibri" pitchFamily="34" charset="-120"/>
              </a:rPr>
              <a:t>Minimum AI Use-Case Record (Appendix C)</a:t>
            </a:r>
            <a:endParaRPr lang="en-US" sz="1700" dirty="0"/>
          </a:p>
        </p:txBody>
      </p:sp>
      <p:sp>
        <p:nvSpPr>
          <p:cNvPr id="10" name="Text 8"/>
          <p:cNvSpPr txBox="1"/>
          <p:nvPr/>
        </p:nvSpPr>
        <p:spPr>
          <a:xfrm>
            <a:off x="777240" y="2221992"/>
            <a:ext cx="4937760" cy="1508760"/>
          </a:xfrm>
          <a:prstGeom prst="rect">
            <a:avLst/>
          </a:prstGeom>
          <a:noFill/>
          <a:ln/>
        </p:spPr>
        <p:txBody>
          <a:bodyPr wrap="square" lIns="0" tIns="0" rIns="0" bIns="0" rtlCol="0" anchor="t"/>
          <a:lstStyle/>
          <a:p>
            <a:pPr marL="0" indent="0">
              <a:buNone/>
            </a:pPr>
            <a:r>
              <a:rPr lang="en-US" sz="1600" dirty="0">
                <a:solidFill>
                  <a:srgbClr val="1F2A37"/>
                </a:solidFill>
                <a:latin typeface="Calibri" pitchFamily="34" charset="0"/>
                <a:ea typeface="Calibri" pitchFamily="34" charset="-122"/>
                <a:cs typeface="Calibri" pitchFamily="34" charset="-120"/>
              </a:rPr>
              <a:t>The fields for an AI inventory entry: identification, purpose and users, data, technology and access, review and testing, operations, continuity and retirement.</a:t>
            </a:r>
            <a:endParaRPr lang="en-US" sz="1600" dirty="0"/>
          </a:p>
        </p:txBody>
      </p:sp>
      <p:sp>
        <p:nvSpPr>
          <p:cNvPr id="11" name="Shape 9"/>
          <p:cNvSpPr/>
          <p:nvPr/>
        </p:nvSpPr>
        <p:spPr>
          <a:xfrm>
            <a:off x="6217920" y="1691640"/>
            <a:ext cx="5422392" cy="2148840"/>
          </a:xfrm>
          <a:prstGeom prst="roundRect">
            <a:avLst>
              <a:gd name="adj" fmla="val 5106"/>
            </a:avLst>
          </a:prstGeom>
          <a:solidFill>
            <a:srgbClr val="FFFFFF"/>
          </a:solidFill>
          <a:ln w="9525">
            <a:solidFill>
              <a:srgbClr val="D5E0EA"/>
            </a:solidFill>
            <a:prstDash val="solid"/>
          </a:ln>
          <a:effectLst>
            <a:outerShdw blurRad="76200" dist="25400" dir="5400000" algn="bl" rotWithShape="0">
              <a:srgbClr val="000000">
                <a:alpha val="12000"/>
              </a:srgbClr>
            </a:outerShdw>
          </a:effectLst>
        </p:spPr>
        <p:txBody>
          <a:bodyPr/>
          <a:lstStyle/>
          <a:p>
            <a:endParaRPr lang="en-US"/>
          </a:p>
        </p:txBody>
      </p:sp>
      <p:sp>
        <p:nvSpPr>
          <p:cNvPr id="12" name="Text 10"/>
          <p:cNvSpPr txBox="1"/>
          <p:nvPr/>
        </p:nvSpPr>
        <p:spPr>
          <a:xfrm>
            <a:off x="6446520" y="1828800"/>
            <a:ext cx="4965192" cy="365760"/>
          </a:xfrm>
          <a:prstGeom prst="rect">
            <a:avLst/>
          </a:prstGeom>
          <a:noFill/>
          <a:ln/>
        </p:spPr>
        <p:txBody>
          <a:bodyPr wrap="square" lIns="0" tIns="0" rIns="0" bIns="0" rtlCol="0" anchor="ctr"/>
          <a:lstStyle/>
          <a:p>
            <a:pPr marL="0" indent="0">
              <a:buNone/>
            </a:pPr>
            <a:r>
              <a:rPr lang="en-US" sz="1700" b="1" dirty="0">
                <a:solidFill>
                  <a:srgbClr val="1F4E79"/>
                </a:solidFill>
                <a:latin typeface="Calibri" pitchFamily="34" charset="0"/>
                <a:ea typeface="Calibri" pitchFamily="34" charset="-122"/>
                <a:cs typeface="Calibri" pitchFamily="34" charset="-120"/>
              </a:rPr>
              <a:t>Threat Scenario Worksheet (Appendix B)</a:t>
            </a:r>
            <a:endParaRPr lang="en-US" sz="1700" dirty="0"/>
          </a:p>
        </p:txBody>
      </p:sp>
      <p:sp>
        <p:nvSpPr>
          <p:cNvPr id="13" name="Text 11"/>
          <p:cNvSpPr txBox="1"/>
          <p:nvPr/>
        </p:nvSpPr>
        <p:spPr>
          <a:xfrm>
            <a:off x="6446520" y="2221992"/>
            <a:ext cx="4965192" cy="1508760"/>
          </a:xfrm>
          <a:prstGeom prst="rect">
            <a:avLst/>
          </a:prstGeom>
          <a:noFill/>
          <a:ln/>
        </p:spPr>
        <p:txBody>
          <a:bodyPr wrap="square" lIns="0" tIns="0" rIns="0" bIns="0" rtlCol="0" anchor="t"/>
          <a:lstStyle/>
          <a:p>
            <a:pPr marL="0" indent="0">
              <a:buNone/>
            </a:pPr>
            <a:r>
              <a:rPr lang="en-US" sz="1600" dirty="0">
                <a:solidFill>
                  <a:srgbClr val="1F2A37"/>
                </a:solidFill>
                <a:latin typeface="Calibri" pitchFamily="34" charset="0"/>
                <a:ea typeface="Calibri" pitchFamily="34" charset="-122"/>
                <a:cs typeface="Calibri" pitchFamily="34" charset="-120"/>
              </a:rPr>
              <a:t>Turns a scenario into targeted control testing, monitoring requirements, exercise injects, and a response playbook.</a:t>
            </a:r>
            <a:endParaRPr lang="en-US" sz="1600" dirty="0"/>
          </a:p>
        </p:txBody>
      </p:sp>
      <p:sp>
        <p:nvSpPr>
          <p:cNvPr id="14" name="Shape 12"/>
          <p:cNvSpPr/>
          <p:nvPr/>
        </p:nvSpPr>
        <p:spPr>
          <a:xfrm>
            <a:off x="548640" y="4023360"/>
            <a:ext cx="5394960" cy="2148840"/>
          </a:xfrm>
          <a:prstGeom prst="roundRect">
            <a:avLst>
              <a:gd name="adj" fmla="val 5106"/>
            </a:avLst>
          </a:prstGeom>
          <a:solidFill>
            <a:srgbClr val="E8F1F8"/>
          </a:solidFill>
          <a:ln w="9525">
            <a:solidFill>
              <a:srgbClr val="D5E0EA"/>
            </a:solidFill>
            <a:prstDash val="solid"/>
          </a:ln>
          <a:effectLst>
            <a:outerShdw blurRad="76200" dist="25400" dir="5400000" algn="bl" rotWithShape="0">
              <a:srgbClr val="000000">
                <a:alpha val="12000"/>
              </a:srgbClr>
            </a:outerShdw>
          </a:effectLst>
        </p:spPr>
        <p:txBody>
          <a:bodyPr/>
          <a:lstStyle/>
          <a:p>
            <a:endParaRPr lang="en-US"/>
          </a:p>
        </p:txBody>
      </p:sp>
      <p:sp>
        <p:nvSpPr>
          <p:cNvPr id="15" name="Text 13"/>
          <p:cNvSpPr txBox="1"/>
          <p:nvPr/>
        </p:nvSpPr>
        <p:spPr>
          <a:xfrm>
            <a:off x="777240" y="4160520"/>
            <a:ext cx="4937760" cy="365760"/>
          </a:xfrm>
          <a:prstGeom prst="rect">
            <a:avLst/>
          </a:prstGeom>
          <a:noFill/>
          <a:ln/>
        </p:spPr>
        <p:txBody>
          <a:bodyPr wrap="square" lIns="0" tIns="0" rIns="0" bIns="0" rtlCol="0" anchor="ctr"/>
          <a:lstStyle/>
          <a:p>
            <a:pPr marL="0" indent="0">
              <a:buNone/>
            </a:pPr>
            <a:r>
              <a:rPr lang="en-US" sz="1700" b="1" dirty="0">
                <a:solidFill>
                  <a:srgbClr val="1F4E79"/>
                </a:solidFill>
                <a:latin typeface="Calibri" pitchFamily="34" charset="0"/>
                <a:ea typeface="Calibri" pitchFamily="34" charset="-122"/>
                <a:cs typeface="Calibri" pitchFamily="34" charset="-120"/>
              </a:rPr>
              <a:t>Risk Screening for Elevated Uses (Section 5.1)</a:t>
            </a:r>
            <a:endParaRPr lang="en-US" sz="1700" dirty="0"/>
          </a:p>
        </p:txBody>
      </p:sp>
      <p:sp>
        <p:nvSpPr>
          <p:cNvPr id="16" name="Text 14"/>
          <p:cNvSpPr txBox="1"/>
          <p:nvPr/>
        </p:nvSpPr>
        <p:spPr>
          <a:xfrm>
            <a:off x="777240" y="4553712"/>
            <a:ext cx="4937760" cy="1508760"/>
          </a:xfrm>
          <a:prstGeom prst="rect">
            <a:avLst/>
          </a:prstGeom>
          <a:noFill/>
          <a:ln/>
        </p:spPr>
        <p:txBody>
          <a:bodyPr wrap="square" lIns="0" tIns="0" rIns="0" bIns="0" rtlCol="0" anchor="t"/>
          <a:lstStyle/>
          <a:p>
            <a:pPr marL="0" indent="0">
              <a:buNone/>
            </a:pPr>
            <a:r>
              <a:rPr lang="en-US" sz="1600" dirty="0">
                <a:solidFill>
                  <a:srgbClr val="1F2A37"/>
                </a:solidFill>
                <a:latin typeface="Calibri" pitchFamily="34" charset="0"/>
                <a:ea typeface="Calibri" pitchFamily="34" charset="-122"/>
                <a:cs typeface="Calibri" pitchFamily="34" charset="-120"/>
              </a:rPr>
              <a:t>Seven factors: data, people and decisions, access and exposure, authority and autonomy, operational dependence, reversibility, supply chain.</a:t>
            </a:r>
            <a:endParaRPr lang="en-US" sz="1600" dirty="0"/>
          </a:p>
        </p:txBody>
      </p:sp>
      <p:sp>
        <p:nvSpPr>
          <p:cNvPr id="17" name="Shape 15"/>
          <p:cNvSpPr/>
          <p:nvPr/>
        </p:nvSpPr>
        <p:spPr>
          <a:xfrm>
            <a:off x="6217920" y="4023360"/>
            <a:ext cx="5422392" cy="2148840"/>
          </a:xfrm>
          <a:prstGeom prst="roundRect">
            <a:avLst>
              <a:gd name="adj" fmla="val 5106"/>
            </a:avLst>
          </a:prstGeom>
          <a:solidFill>
            <a:srgbClr val="E8F1F8"/>
          </a:solidFill>
          <a:ln w="9525">
            <a:solidFill>
              <a:srgbClr val="D5E0EA"/>
            </a:solidFill>
            <a:prstDash val="solid"/>
          </a:ln>
          <a:effectLst>
            <a:outerShdw blurRad="76200" dist="25400" dir="5400000" algn="bl" rotWithShape="0">
              <a:srgbClr val="000000">
                <a:alpha val="12000"/>
              </a:srgbClr>
            </a:outerShdw>
          </a:effectLst>
        </p:spPr>
        <p:txBody>
          <a:bodyPr/>
          <a:lstStyle/>
          <a:p>
            <a:endParaRPr lang="en-US"/>
          </a:p>
        </p:txBody>
      </p:sp>
      <p:sp>
        <p:nvSpPr>
          <p:cNvPr id="18" name="Text 16"/>
          <p:cNvSpPr txBox="1"/>
          <p:nvPr/>
        </p:nvSpPr>
        <p:spPr>
          <a:xfrm>
            <a:off x="6446520" y="4160520"/>
            <a:ext cx="4965192" cy="365760"/>
          </a:xfrm>
          <a:prstGeom prst="rect">
            <a:avLst/>
          </a:prstGeom>
          <a:noFill/>
          <a:ln/>
        </p:spPr>
        <p:txBody>
          <a:bodyPr wrap="square" lIns="0" tIns="0" rIns="0" bIns="0" rtlCol="0" anchor="ctr"/>
          <a:lstStyle/>
          <a:p>
            <a:pPr marL="0" indent="0">
              <a:buNone/>
            </a:pPr>
            <a:r>
              <a:rPr lang="en-US" sz="1700" b="1" dirty="0">
                <a:solidFill>
                  <a:srgbClr val="1F4E79"/>
                </a:solidFill>
                <a:latin typeface="Calibri" pitchFamily="34" charset="0"/>
                <a:ea typeface="Calibri" pitchFamily="34" charset="-122"/>
                <a:cs typeface="Calibri" pitchFamily="34" charset="-120"/>
              </a:rPr>
              <a:t>Open Playbooks and Tools (Attachment 2)</a:t>
            </a:r>
            <a:endParaRPr lang="en-US" sz="1700" dirty="0"/>
          </a:p>
        </p:txBody>
      </p:sp>
      <p:sp>
        <p:nvSpPr>
          <p:cNvPr id="19" name="Text 17"/>
          <p:cNvSpPr txBox="1"/>
          <p:nvPr/>
        </p:nvSpPr>
        <p:spPr>
          <a:xfrm>
            <a:off x="6446520" y="4553712"/>
            <a:ext cx="4965192" cy="1508760"/>
          </a:xfrm>
          <a:prstGeom prst="rect">
            <a:avLst/>
          </a:prstGeom>
          <a:noFill/>
          <a:ln/>
        </p:spPr>
        <p:txBody>
          <a:bodyPr wrap="square" lIns="0" tIns="0" rIns="0" bIns="0" rtlCol="0" anchor="t"/>
          <a:lstStyle/>
          <a:p>
            <a:pPr marL="0" indent="0">
              <a:buNone/>
            </a:pPr>
            <a:r>
              <a:rPr lang="en-US" sz="1600" dirty="0">
                <a:solidFill>
                  <a:srgbClr val="1F2A37"/>
                </a:solidFill>
                <a:latin typeface="Calibri" pitchFamily="34" charset="0"/>
                <a:ea typeface="Calibri" pitchFamily="34" charset="-122"/>
                <a:cs typeface="Calibri" pitchFamily="34" charset="-120"/>
              </a:rPr>
              <a:t>Free resources mapped to control types and domains. Get authorization first, test in isolation, validate findings, and map them to existing control IDs.</a:t>
            </a:r>
            <a:endParaRPr lang="en-US"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F4E79"/>
        </a:solidFill>
        <a:effectLst/>
      </p:bgPr>
    </p:bg>
    <p:spTree>
      <p:nvGrpSpPr>
        <p:cNvPr id="1" name=""/>
        <p:cNvGrpSpPr/>
        <p:nvPr/>
      </p:nvGrpSpPr>
      <p:grpSpPr>
        <a:xfrm>
          <a:off x="0" y="0"/>
          <a:ext cx="0" cy="0"/>
          <a:chOff x="0" y="0"/>
          <a:chExt cx="0" cy="0"/>
        </a:xfrm>
      </p:grpSpPr>
      <p:sp>
        <p:nvSpPr>
          <p:cNvPr id="2" name="Text 0"/>
          <p:cNvSpPr txBox="1"/>
          <p:nvPr/>
        </p:nvSpPr>
        <p:spPr>
          <a:xfrm>
            <a:off x="731520" y="548640"/>
            <a:ext cx="10698480" cy="731520"/>
          </a:xfrm>
          <a:prstGeom prst="rect">
            <a:avLst/>
          </a:prstGeom>
          <a:noFill/>
          <a:ln/>
        </p:spPr>
        <p:txBody>
          <a:bodyPr wrap="square" lIns="0" tIns="0" rIns="0" bIns="0" rtlCol="0" anchor="ctr"/>
          <a:lstStyle/>
          <a:p>
            <a:pPr marL="0" indent="0">
              <a:buNone/>
            </a:pPr>
            <a:r>
              <a:rPr lang="en-US" sz="4000" b="1" dirty="0">
                <a:solidFill>
                  <a:srgbClr val="FFFFFF"/>
                </a:solidFill>
                <a:latin typeface="Calibri" pitchFamily="34" charset="0"/>
                <a:ea typeface="Calibri" pitchFamily="34" charset="-122"/>
                <a:cs typeface="Calibri" pitchFamily="34" charset="-120"/>
              </a:rPr>
              <a:t>Getting Started</a:t>
            </a:r>
            <a:endParaRPr lang="en-US" sz="4000" dirty="0"/>
          </a:p>
        </p:txBody>
      </p:sp>
      <p:sp>
        <p:nvSpPr>
          <p:cNvPr id="3" name="Text 1"/>
          <p:cNvSpPr txBox="1"/>
          <p:nvPr/>
        </p:nvSpPr>
        <p:spPr>
          <a:xfrm>
            <a:off x="731520" y="1280160"/>
            <a:ext cx="10698480" cy="457200"/>
          </a:xfrm>
          <a:prstGeom prst="rect">
            <a:avLst/>
          </a:prstGeom>
          <a:noFill/>
          <a:ln/>
        </p:spPr>
        <p:txBody>
          <a:bodyPr wrap="square" lIns="0" tIns="0" rIns="0" bIns="0" rtlCol="0" anchor="ctr"/>
          <a:lstStyle/>
          <a:p>
            <a:pPr marL="0" indent="0">
              <a:buNone/>
            </a:pPr>
            <a:r>
              <a:rPr lang="en-US" sz="1800" i="1" dirty="0">
                <a:solidFill>
                  <a:srgbClr val="CADCFC"/>
                </a:solidFill>
                <a:latin typeface="Calibri" pitchFamily="34" charset="0"/>
                <a:ea typeface="Calibri" pitchFamily="34" charset="-122"/>
                <a:cs typeface="Calibri" pitchFamily="34" charset="-120"/>
              </a:rPr>
              <a:t>An honest baseline first. Then short, focused cycles that build on each other.</a:t>
            </a:r>
            <a:endParaRPr lang="en-US" sz="1800" dirty="0"/>
          </a:p>
        </p:txBody>
      </p:sp>
      <p:sp>
        <p:nvSpPr>
          <p:cNvPr id="4" name="Shape 2"/>
          <p:cNvSpPr/>
          <p:nvPr/>
        </p:nvSpPr>
        <p:spPr>
          <a:xfrm>
            <a:off x="731520" y="2286000"/>
            <a:ext cx="3410712" cy="2651760"/>
          </a:xfrm>
          <a:prstGeom prst="roundRect">
            <a:avLst>
              <a:gd name="adj" fmla="val 4138"/>
            </a:avLst>
          </a:prstGeom>
          <a:solidFill>
            <a:srgbClr val="FFFFFF"/>
          </a:solidFill>
          <a:ln w="12700">
            <a:solidFill>
              <a:srgbClr val="FFFFFF"/>
            </a:solidFill>
            <a:prstDash val="solid"/>
          </a:ln>
        </p:spPr>
        <p:txBody>
          <a:bodyPr/>
          <a:lstStyle/>
          <a:p>
            <a:endParaRPr lang="en-US"/>
          </a:p>
        </p:txBody>
      </p:sp>
      <p:sp>
        <p:nvSpPr>
          <p:cNvPr id="5" name="Text 3"/>
          <p:cNvSpPr txBox="1"/>
          <p:nvPr/>
        </p:nvSpPr>
        <p:spPr>
          <a:xfrm>
            <a:off x="960120" y="2468880"/>
            <a:ext cx="2953512" cy="457200"/>
          </a:xfrm>
          <a:prstGeom prst="rect">
            <a:avLst/>
          </a:prstGeom>
          <a:noFill/>
          <a:ln/>
        </p:spPr>
        <p:txBody>
          <a:bodyPr wrap="square" lIns="0" tIns="0" rIns="0" bIns="0" rtlCol="0" anchor="ctr"/>
          <a:lstStyle/>
          <a:p>
            <a:pPr marL="0" indent="0">
              <a:buNone/>
            </a:pPr>
            <a:r>
              <a:rPr lang="en-US" sz="1900" b="1" dirty="0">
                <a:solidFill>
                  <a:srgbClr val="1F4E79"/>
                </a:solidFill>
                <a:latin typeface="Calibri" pitchFamily="34" charset="0"/>
                <a:ea typeface="Calibri" pitchFamily="34" charset="-122"/>
                <a:cs typeface="Calibri" pitchFamily="34" charset="-120"/>
              </a:rPr>
              <a:t>This Week</a:t>
            </a:r>
            <a:endParaRPr lang="en-US" sz="1900" dirty="0"/>
          </a:p>
        </p:txBody>
      </p:sp>
      <p:sp>
        <p:nvSpPr>
          <p:cNvPr id="6" name="Text 4"/>
          <p:cNvSpPr txBox="1"/>
          <p:nvPr/>
        </p:nvSpPr>
        <p:spPr>
          <a:xfrm>
            <a:off x="960120" y="3017520"/>
            <a:ext cx="2953512" cy="1828800"/>
          </a:xfrm>
          <a:prstGeom prst="rect">
            <a:avLst/>
          </a:prstGeom>
          <a:noFill/>
          <a:ln/>
        </p:spPr>
        <p:txBody>
          <a:bodyPr wrap="square" lIns="0" tIns="0" rIns="0" bIns="0" rtlCol="0" anchor="t"/>
          <a:lstStyle/>
          <a:p>
            <a:pPr marL="0" indent="0">
              <a:buNone/>
            </a:pPr>
            <a:r>
              <a:rPr lang="en-US" sz="1600" dirty="0">
                <a:solidFill>
                  <a:srgbClr val="1F2A37"/>
                </a:solidFill>
                <a:latin typeface="Calibri" pitchFamily="34" charset="0"/>
                <a:ea typeface="Calibri" pitchFamily="34" charset="-122"/>
                <a:cs typeface="Calibri" pitchFamily="34" charset="-120"/>
              </a:rPr>
              <a:t>Read RAICF Section 1. Open the test data workbook to see a finished example.</a:t>
            </a:r>
            <a:endParaRPr lang="en-US" sz="1600" dirty="0"/>
          </a:p>
        </p:txBody>
      </p:sp>
      <p:sp>
        <p:nvSpPr>
          <p:cNvPr id="7" name="Shape 5"/>
          <p:cNvSpPr/>
          <p:nvPr/>
        </p:nvSpPr>
        <p:spPr>
          <a:xfrm>
            <a:off x="4389120" y="2286000"/>
            <a:ext cx="3410712" cy="2651760"/>
          </a:xfrm>
          <a:prstGeom prst="roundRect">
            <a:avLst>
              <a:gd name="adj" fmla="val 4138"/>
            </a:avLst>
          </a:prstGeom>
          <a:solidFill>
            <a:srgbClr val="FFFFFF"/>
          </a:solidFill>
          <a:ln w="12700">
            <a:solidFill>
              <a:srgbClr val="FFFFFF"/>
            </a:solidFill>
            <a:prstDash val="solid"/>
          </a:ln>
        </p:spPr>
        <p:txBody>
          <a:bodyPr/>
          <a:lstStyle/>
          <a:p>
            <a:endParaRPr lang="en-US"/>
          </a:p>
        </p:txBody>
      </p:sp>
      <p:sp>
        <p:nvSpPr>
          <p:cNvPr id="8" name="Text 6"/>
          <p:cNvSpPr txBox="1"/>
          <p:nvPr/>
        </p:nvSpPr>
        <p:spPr>
          <a:xfrm>
            <a:off x="4617720" y="2468880"/>
            <a:ext cx="2953512" cy="457200"/>
          </a:xfrm>
          <a:prstGeom prst="rect">
            <a:avLst/>
          </a:prstGeom>
          <a:noFill/>
          <a:ln/>
        </p:spPr>
        <p:txBody>
          <a:bodyPr wrap="square" lIns="0" tIns="0" rIns="0" bIns="0" rtlCol="0" anchor="ctr"/>
          <a:lstStyle/>
          <a:p>
            <a:pPr marL="0" indent="0">
              <a:buNone/>
            </a:pPr>
            <a:r>
              <a:rPr lang="en-US" sz="1900" b="1" dirty="0">
                <a:solidFill>
                  <a:srgbClr val="1F4E79"/>
                </a:solidFill>
                <a:latin typeface="Calibri" pitchFamily="34" charset="0"/>
                <a:ea typeface="Calibri" pitchFamily="34" charset="-122"/>
                <a:cs typeface="Calibri" pitchFamily="34" charset="-120"/>
              </a:rPr>
              <a:t>This Month</a:t>
            </a:r>
            <a:endParaRPr lang="en-US" sz="1900" dirty="0"/>
          </a:p>
        </p:txBody>
      </p:sp>
      <p:sp>
        <p:nvSpPr>
          <p:cNvPr id="9" name="Text 7"/>
          <p:cNvSpPr txBox="1"/>
          <p:nvPr/>
        </p:nvSpPr>
        <p:spPr>
          <a:xfrm>
            <a:off x="4617720" y="3017520"/>
            <a:ext cx="2953512" cy="1828800"/>
          </a:xfrm>
          <a:prstGeom prst="rect">
            <a:avLst/>
          </a:prstGeom>
          <a:noFill/>
          <a:ln/>
        </p:spPr>
        <p:txBody>
          <a:bodyPr wrap="square" lIns="0" tIns="0" rIns="0" bIns="0" rtlCol="0" anchor="t"/>
          <a:lstStyle/>
          <a:p>
            <a:pPr marL="0" indent="0">
              <a:buNone/>
            </a:pPr>
            <a:r>
              <a:rPr lang="en-US" sz="1600" dirty="0">
                <a:solidFill>
                  <a:srgbClr val="1F2A37"/>
                </a:solidFill>
                <a:latin typeface="Calibri" pitchFamily="34" charset="0"/>
                <a:ea typeface="Calibri" pitchFamily="34" charset="-122"/>
                <a:cs typeface="Calibri" pitchFamily="34" charset="-120"/>
              </a:rPr>
              <a:t>Complete the Workbook with the Manual open. Review the Dashboard and save.</a:t>
            </a:r>
            <a:endParaRPr lang="en-US" sz="1600" dirty="0"/>
          </a:p>
        </p:txBody>
      </p:sp>
      <p:sp>
        <p:nvSpPr>
          <p:cNvPr id="10" name="Shape 8"/>
          <p:cNvSpPr/>
          <p:nvPr/>
        </p:nvSpPr>
        <p:spPr>
          <a:xfrm>
            <a:off x="8046720" y="2286000"/>
            <a:ext cx="3410712" cy="2651760"/>
          </a:xfrm>
          <a:prstGeom prst="roundRect">
            <a:avLst>
              <a:gd name="adj" fmla="val 4138"/>
            </a:avLst>
          </a:prstGeom>
          <a:solidFill>
            <a:srgbClr val="FFFFFF"/>
          </a:solidFill>
          <a:ln w="12700">
            <a:solidFill>
              <a:srgbClr val="FFFFFF"/>
            </a:solidFill>
            <a:prstDash val="solid"/>
          </a:ln>
        </p:spPr>
        <p:txBody>
          <a:bodyPr/>
          <a:lstStyle/>
          <a:p>
            <a:endParaRPr lang="en-US"/>
          </a:p>
        </p:txBody>
      </p:sp>
      <p:sp>
        <p:nvSpPr>
          <p:cNvPr id="11" name="Text 9"/>
          <p:cNvSpPr txBox="1"/>
          <p:nvPr/>
        </p:nvSpPr>
        <p:spPr>
          <a:xfrm>
            <a:off x="8275320" y="2468880"/>
            <a:ext cx="2953512" cy="457200"/>
          </a:xfrm>
          <a:prstGeom prst="rect">
            <a:avLst/>
          </a:prstGeom>
          <a:noFill/>
          <a:ln/>
        </p:spPr>
        <p:txBody>
          <a:bodyPr wrap="square" lIns="0" tIns="0" rIns="0" bIns="0" rtlCol="0" anchor="ctr"/>
          <a:lstStyle/>
          <a:p>
            <a:pPr marL="0" indent="0">
              <a:buNone/>
            </a:pPr>
            <a:r>
              <a:rPr lang="en-US" sz="1900" b="1" dirty="0">
                <a:solidFill>
                  <a:srgbClr val="1F4E79"/>
                </a:solidFill>
                <a:latin typeface="Calibri" pitchFamily="34" charset="0"/>
                <a:ea typeface="Calibri" pitchFamily="34" charset="-122"/>
                <a:cs typeface="Calibri" pitchFamily="34" charset="-120"/>
              </a:rPr>
              <a:t>This Quarter</a:t>
            </a:r>
            <a:endParaRPr lang="en-US" sz="1900" dirty="0"/>
          </a:p>
        </p:txBody>
      </p:sp>
      <p:sp>
        <p:nvSpPr>
          <p:cNvPr id="12" name="Text 10"/>
          <p:cNvSpPr txBox="1"/>
          <p:nvPr/>
        </p:nvSpPr>
        <p:spPr>
          <a:xfrm>
            <a:off x="8275320" y="3017520"/>
            <a:ext cx="2953512" cy="1828800"/>
          </a:xfrm>
          <a:prstGeom prst="rect">
            <a:avLst/>
          </a:prstGeom>
          <a:noFill/>
          <a:ln/>
        </p:spPr>
        <p:txBody>
          <a:bodyPr wrap="square" lIns="0" tIns="0" rIns="0" bIns="0" rtlCol="0" anchor="t"/>
          <a:lstStyle/>
          <a:p>
            <a:pPr marL="0" indent="0">
              <a:buNone/>
            </a:pPr>
            <a:r>
              <a:rPr lang="en-US" sz="1600" dirty="0">
                <a:solidFill>
                  <a:srgbClr val="1F2A37"/>
                </a:solidFill>
                <a:latin typeface="Calibri" pitchFamily="34" charset="0"/>
                <a:ea typeface="Calibri" pitchFamily="34" charset="-122"/>
                <a:cs typeface="Calibri" pitchFamily="34" charset="-120"/>
              </a:rPr>
              <a:t>Pick taskers by LOE band, fill in the LOE slide, assign owners and completion criteria, then re-score at day 90.</a:t>
            </a:r>
            <a:endParaRPr lang="en-US" sz="1600" dirty="0"/>
          </a:p>
        </p:txBody>
      </p:sp>
      <p:sp>
        <p:nvSpPr>
          <p:cNvPr id="13" name="Text 11"/>
          <p:cNvSpPr txBox="1"/>
          <p:nvPr/>
        </p:nvSpPr>
        <p:spPr>
          <a:xfrm>
            <a:off x="731520" y="5532120"/>
            <a:ext cx="10698480" cy="457200"/>
          </a:xfrm>
          <a:prstGeom prst="rect">
            <a:avLst/>
          </a:prstGeom>
          <a:noFill/>
          <a:ln/>
        </p:spPr>
        <p:txBody>
          <a:bodyPr wrap="square" lIns="0" tIns="0" rIns="0" bIns="0" rtlCol="0" anchor="ctr"/>
          <a:lstStyle/>
          <a:p>
            <a:pPr marL="0" indent="0">
              <a:buNone/>
            </a:pPr>
            <a:r>
              <a:rPr lang="en-US" sz="2200" b="1" dirty="0">
                <a:solidFill>
                  <a:srgbClr val="FFFFFF"/>
                </a:solidFill>
                <a:latin typeface="Calibri" pitchFamily="34" charset="0"/>
                <a:ea typeface="Calibri" pitchFamily="34" charset="-122"/>
                <a:cs typeface="Calibri" pitchFamily="34" charset="-120"/>
              </a:rPr>
              <a:t>Questions and Discussion</a:t>
            </a:r>
            <a:endParaRPr lang="en-US" sz="2200" dirty="0"/>
          </a:p>
        </p:txBody>
      </p:sp>
      <p:sp>
        <p:nvSpPr>
          <p:cNvPr id="14" name="Text 12"/>
          <p:cNvSpPr txBox="1"/>
          <p:nvPr/>
        </p:nvSpPr>
        <p:spPr>
          <a:xfrm>
            <a:off x="731520" y="6217920"/>
            <a:ext cx="10698480" cy="274320"/>
          </a:xfrm>
          <a:prstGeom prst="rect">
            <a:avLst/>
          </a:prstGeom>
          <a:noFill/>
          <a:ln/>
        </p:spPr>
        <p:txBody>
          <a:bodyPr wrap="square" lIns="0" tIns="0" rIns="0" bIns="0" rtlCol="0" anchor="ctr"/>
          <a:lstStyle/>
          <a:p>
            <a:pPr marL="0" indent="0">
              <a:buNone/>
            </a:pPr>
            <a:r>
              <a:rPr lang="en-US" sz="1100" dirty="0">
                <a:solidFill>
                  <a:srgbClr val="CADCFC"/>
                </a:solidFill>
                <a:latin typeface="Calibri" pitchFamily="34" charset="0"/>
                <a:ea typeface="Calibri" pitchFamily="34" charset="-122"/>
                <a:cs typeface="Calibri" pitchFamily="34" charset="-120"/>
              </a:rPr>
              <a:t>A self-improvement process, not a formal audit, inspection, or compliance review.</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TotalTime>
  <Words>3166</Words>
  <Application>Microsoft Office PowerPoint</Application>
  <PresentationFormat>Widescreen</PresentationFormat>
  <Paragraphs>430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the RAICF Toolkit</dc:title>
  <dc:subject>PptxGenJS Presentation</dc:subject>
  <dc:creator>PptxGenJS</dc:creator>
  <cp:lastModifiedBy>Joseph Ippolito</cp:lastModifiedBy>
  <cp:revision>2</cp:revision>
  <dcterms:created xsi:type="dcterms:W3CDTF">2026-09-22T00:38:00Z</dcterms:created>
  <dcterms:modified xsi:type="dcterms:W3CDTF">2026-09-22T00:43:27Z</dcterms:modified>
</cp:coreProperties>
</file>